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6858000" cx="12192000"/>
  <p:notesSz cx="6858000" cy="9144000"/>
  <p:embeddedFontLst>
    <p:embeddedFont>
      <p:font typeface="Century Gothic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8" roundtripDataSignature="AMtx7mi3d/mpYiBfTnuaEnqW53an9dzY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CenturyGothic-bold.fntdata"/><Relationship Id="rId10" Type="http://schemas.openxmlformats.org/officeDocument/2006/relationships/slide" Target="slides/slide5.xml"/><Relationship Id="rId54" Type="http://schemas.openxmlformats.org/officeDocument/2006/relationships/font" Target="fonts/CenturyGothic-regular.fntdata"/><Relationship Id="rId13" Type="http://schemas.openxmlformats.org/officeDocument/2006/relationships/slide" Target="slides/slide8.xml"/><Relationship Id="rId57" Type="http://schemas.openxmlformats.org/officeDocument/2006/relationships/font" Target="fonts/CenturyGothic-boldItalic.fntdata"/><Relationship Id="rId12" Type="http://schemas.openxmlformats.org/officeDocument/2006/relationships/slide" Target="slides/slide7.xml"/><Relationship Id="rId56" Type="http://schemas.openxmlformats.org/officeDocument/2006/relationships/font" Target="fonts/CenturyGothic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customschemas.google.com/relationships/presentationmetadata" Target="meta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MX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07f26920ef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" name="Google Shape;174;g207f26920ef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07f26920ef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" name="Google Shape;182;g207f26920ef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4d6838a54_0_1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" name="Google Shape;190;gf4d6838a54_0_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15dbba4da6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7" name="Google Shape;197;g215dbba4da6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15dbba4da6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g215dbba4da6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15dbba4da6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g215dbba4da6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15dbba4da6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" name="Google Shape;219;g215dbba4da6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15dbba4da6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" name="Google Shape;225;g215dbba4da6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15dbba4da6_0_1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" name="Google Shape;231;g215dbba4da6_0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" name="Google Shape;90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2c40a1ea2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7" name="Google Shape;237;g142c40a1ea2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b1d4db70f_0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5" name="Google Shape;245;g13b1d4db70f_0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138d877c1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g2138d877c1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3b1d4db70f_0_1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" name="Google Shape;260;g13b1d4db70f_0_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3b1d4db70f_0_1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8" name="Google Shape;268;g13b1d4db70f_0_1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07f4e2a2b9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6" name="Google Shape;276;g207f4e2a2b9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15dbba4da6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4" name="Google Shape;284;g215dbba4da6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15dbba4da6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2" name="Google Shape;292;g215dbba4da6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15dbba4da6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8" name="Google Shape;298;g215dbba4da6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15dbba4da6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6" name="Google Shape;306;g215dbba4da6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" name="Google Shape;11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15dbba4da6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2" name="Google Shape;312;g215dbba4da6_0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15dbba4da6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0" name="Google Shape;320;g215dbba4da6_0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15dbba4da6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6" name="Google Shape;326;g215dbba4da6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15dbba4da6_0_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g215dbba4da6_0_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8" name="Google Shape;338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15dbba4da6_0_1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2" name="Google Shape;362;g215dbba4da6_0_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15dbba4da6_0_1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8" name="Google Shape;368;g215dbba4da6_0_1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15dbba4da6_0_1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5" name="Google Shape;375;g215dbba4da6_0_1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15dbba4da6_0_1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1" name="Google Shape;381;g215dbba4da6_0_1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15dbba4da6_0_1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9" name="Google Shape;389;g215dbba4da6_0_1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" name="Google Shape;124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15dbba4da6_0_1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5" name="Google Shape;395;g215dbba4da6_0_1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1700b2daa2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3" name="Google Shape;403;g21700b2daa2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1700b2daa2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1" name="Google Shape;411;g21700b2daa2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1700b2daa2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9" name="Google Shape;419;g21700b2daa2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15dbba4da6_0_1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7" name="Google Shape;427;g215dbba4da6_0_1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15dbba4da6_0_1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3" name="Google Shape;433;g215dbba4da6_0_1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15dbba4da6_0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9" name="Google Shape;439;g215dbba4da6_0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4" name="Google Shape;464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0" name="Google Shape;470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07f26920ef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g207f26920ef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07f26920ef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g207f26920ef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07f26920ef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g207f26920ef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07f26920ef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g207f26920ef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07f26920ef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g207f26920ef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>
  <p:cSld name="Diapositiva de título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 dibujo de una persona&#10;&#10;Descripción generada automáticamente con confianza baja" id="13" name="Google Shape;13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61"/>
          <p:cNvSpPr/>
          <p:nvPr/>
        </p:nvSpPr>
        <p:spPr>
          <a:xfrm>
            <a:off x="0" y="-1"/>
            <a:ext cx="12174555" cy="6858001"/>
          </a:xfrm>
          <a:prstGeom prst="rect">
            <a:avLst/>
          </a:prstGeom>
          <a:gradFill>
            <a:gsLst>
              <a:gs pos="0">
                <a:schemeClr val="dk1"/>
              </a:gs>
              <a:gs pos="60000">
                <a:srgbClr val="000000">
                  <a:alpha val="7843"/>
                </a:srgbClr>
              </a:gs>
              <a:gs pos="100000">
                <a:srgbClr val="000000">
                  <a:alpha val="7843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" name="Google Shape;15;p61"/>
          <p:cNvSpPr/>
          <p:nvPr/>
        </p:nvSpPr>
        <p:spPr>
          <a:xfrm>
            <a:off x="914408" y="5443298"/>
            <a:ext cx="11260147" cy="1201788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Google Shape;16;p61"/>
          <p:cNvSpPr txBox="1"/>
          <p:nvPr>
            <p:ph type="ctrTitle"/>
          </p:nvPr>
        </p:nvSpPr>
        <p:spPr>
          <a:xfrm>
            <a:off x="931852" y="5571744"/>
            <a:ext cx="10918772" cy="5982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888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b="1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61"/>
          <p:cNvSpPr txBox="1"/>
          <p:nvPr>
            <p:ph idx="1" type="subTitle"/>
          </p:nvPr>
        </p:nvSpPr>
        <p:spPr>
          <a:xfrm>
            <a:off x="931853" y="6320646"/>
            <a:ext cx="10918771" cy="3320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60"/>
              <a:buNone/>
              <a:defRPr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cxnSp>
        <p:nvCxnSpPr>
          <p:cNvPr id="18" name="Google Shape;18;p61"/>
          <p:cNvCxnSpPr/>
          <p:nvPr/>
        </p:nvCxnSpPr>
        <p:spPr>
          <a:xfrm>
            <a:off x="893981" y="5383209"/>
            <a:ext cx="0" cy="1321967"/>
          </a:xfrm>
          <a:prstGeom prst="straightConnector1">
            <a:avLst/>
          </a:prstGeom>
          <a:noFill/>
          <a:ln cap="flat" cmpd="sng" w="25400">
            <a:solidFill>
              <a:srgbClr val="FC815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9" name="Google Shape;1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7095" y="261750"/>
            <a:ext cx="4608434" cy="8090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3" id="20" name="Google Shape;20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403750"/>
            <a:ext cx="9730176" cy="545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 blanco">
  <p:cSld name="1_En blanco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0"/>
          <p:cNvSpPr txBox="1"/>
          <p:nvPr>
            <p:ph type="title"/>
          </p:nvPr>
        </p:nvSpPr>
        <p:spPr>
          <a:xfrm>
            <a:off x="4242816" y="325169"/>
            <a:ext cx="7584019" cy="6586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entury Gothic"/>
              <a:buNone/>
              <a:defRPr b="1" sz="32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3" name="Google Shape;63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2322" y="379183"/>
            <a:ext cx="3138882" cy="55066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70"/>
          <p:cNvSpPr txBox="1"/>
          <p:nvPr>
            <p:ph idx="1" type="body"/>
          </p:nvPr>
        </p:nvSpPr>
        <p:spPr>
          <a:xfrm>
            <a:off x="6047232" y="1368735"/>
            <a:ext cx="5557088" cy="5265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433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80"/>
              <a:buChar char="•"/>
              <a:defRPr sz="2200"/>
            </a:lvl1pPr>
            <a:lvl2pPr indent="-35433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80"/>
              <a:buChar char="•"/>
              <a:defRPr sz="2200"/>
            </a:lvl2pPr>
            <a:lvl3pPr indent="-35433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80"/>
              <a:buChar char="•"/>
              <a:defRPr sz="2200"/>
            </a:lvl3pPr>
            <a:lvl4pPr indent="-35433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80"/>
              <a:buChar char="•"/>
              <a:defRPr sz="2200"/>
            </a:lvl4pPr>
            <a:lvl5pPr indent="-354329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80"/>
              <a:buChar char="•"/>
              <a:defRPr sz="2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>
  <p:cSld name="Dos objeto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3046"/>
            <a:ext cx="12192000" cy="114005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71"/>
          <p:cNvSpPr txBox="1"/>
          <p:nvPr>
            <p:ph idx="1" type="body"/>
          </p:nvPr>
        </p:nvSpPr>
        <p:spPr>
          <a:xfrm>
            <a:off x="540259" y="1608058"/>
            <a:ext cx="5181600" cy="47864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433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80"/>
              <a:buChar char="•"/>
              <a:defRPr sz="2200"/>
            </a:lvl1pPr>
            <a:lvl2pPr indent="-35433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80"/>
              <a:buChar char="•"/>
              <a:defRPr sz="2200"/>
            </a:lvl2pPr>
            <a:lvl3pPr indent="-35433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80"/>
              <a:buChar char="•"/>
              <a:defRPr sz="2200"/>
            </a:lvl3pPr>
            <a:lvl4pPr indent="-35433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80"/>
              <a:buChar char="•"/>
              <a:defRPr sz="2200"/>
            </a:lvl4pPr>
            <a:lvl5pPr indent="-354329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80"/>
              <a:buChar char="•"/>
              <a:defRPr sz="2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71"/>
          <p:cNvSpPr txBox="1"/>
          <p:nvPr>
            <p:ph idx="2" type="body"/>
          </p:nvPr>
        </p:nvSpPr>
        <p:spPr>
          <a:xfrm>
            <a:off x="6276595" y="1608058"/>
            <a:ext cx="5181600" cy="47864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433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80"/>
              <a:buChar char="•"/>
              <a:defRPr sz="2200"/>
            </a:lvl1pPr>
            <a:lvl2pPr indent="-35433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80"/>
              <a:buChar char="•"/>
              <a:defRPr sz="2200"/>
            </a:lvl2pPr>
            <a:lvl3pPr indent="-35433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80"/>
              <a:buChar char="•"/>
              <a:defRPr sz="2200"/>
            </a:lvl3pPr>
            <a:lvl4pPr indent="-35433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80"/>
              <a:buChar char="•"/>
              <a:defRPr sz="2200"/>
            </a:lvl4pPr>
            <a:lvl5pPr indent="-354329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80"/>
              <a:buChar char="•"/>
              <a:defRPr sz="2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71"/>
          <p:cNvSpPr txBox="1"/>
          <p:nvPr>
            <p:ph type="title"/>
          </p:nvPr>
        </p:nvSpPr>
        <p:spPr>
          <a:xfrm>
            <a:off x="2841284" y="227633"/>
            <a:ext cx="8071151" cy="6586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1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parador de sección">
  <p:cSld name="Separador de secció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6851150" cy="685800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38100">
              <a:srgbClr val="000000">
                <a:alpha val="69019"/>
              </a:srgbClr>
            </a:outerShdw>
          </a:effectLst>
        </p:spPr>
      </p:pic>
      <p:sp>
        <p:nvSpPr>
          <p:cNvPr id="72" name="Google Shape;72;p72"/>
          <p:cNvSpPr/>
          <p:nvPr/>
        </p:nvSpPr>
        <p:spPr>
          <a:xfrm flipH="1" rot="5400000">
            <a:off x="6717569" y="2158958"/>
            <a:ext cx="671017" cy="418676"/>
          </a:xfrm>
          <a:prstGeom prst="triangle">
            <a:avLst>
              <a:gd fmla="val 50000" name="adj"/>
            </a:avLst>
          </a:prstGeom>
          <a:solidFill>
            <a:srgbClr val="7B6B7F"/>
          </a:solidFill>
          <a:ln>
            <a:noFill/>
          </a:ln>
          <a:effectLst>
            <a:outerShdw blurRad="482600" sx="105999" rotWithShape="0" algn="l" dist="38100" sy="105999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3" name="Google Shape;73;p72"/>
          <p:cNvSpPr/>
          <p:nvPr/>
        </p:nvSpPr>
        <p:spPr>
          <a:xfrm>
            <a:off x="-7869" y="0"/>
            <a:ext cx="6864097" cy="6858000"/>
          </a:xfrm>
          <a:prstGeom prst="rect">
            <a:avLst/>
          </a:prstGeom>
          <a:solidFill>
            <a:srgbClr val="0F1727">
              <a:alpha val="2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4" name="Google Shape;74;p72"/>
          <p:cNvSpPr txBox="1"/>
          <p:nvPr>
            <p:ph type="title"/>
          </p:nvPr>
        </p:nvSpPr>
        <p:spPr>
          <a:xfrm>
            <a:off x="7697208" y="1255776"/>
            <a:ext cx="3882357" cy="2130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72"/>
          <p:cNvSpPr txBox="1"/>
          <p:nvPr>
            <p:ph idx="1" type="body"/>
          </p:nvPr>
        </p:nvSpPr>
        <p:spPr>
          <a:xfrm>
            <a:off x="7684508" y="3572257"/>
            <a:ext cx="3882357" cy="29706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2000">
                <a:solidFill>
                  <a:srgbClr val="595959"/>
                </a:solidFill>
              </a:defRPr>
            </a:lvl1pPr>
            <a:lvl2pPr indent="-331469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20"/>
              <a:buChar char="•"/>
              <a:defRPr/>
            </a:lvl3pPr>
            <a:lvl4pPr indent="-331469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2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76" name="Google Shape;76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0729" y="6061478"/>
            <a:ext cx="2861475" cy="502369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Separador de sección">
  <p:cSld name="4_Separador de sección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3"/>
          <p:cNvSpPr txBox="1"/>
          <p:nvPr>
            <p:ph type="title"/>
          </p:nvPr>
        </p:nvSpPr>
        <p:spPr>
          <a:xfrm>
            <a:off x="6315964" y="1255776"/>
            <a:ext cx="5035295" cy="2130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entury Gothic"/>
              <a:buNone/>
              <a:defRPr b="1" sz="32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73"/>
          <p:cNvSpPr txBox="1"/>
          <p:nvPr>
            <p:ph idx="1" type="body"/>
          </p:nvPr>
        </p:nvSpPr>
        <p:spPr>
          <a:xfrm>
            <a:off x="6303264" y="3998975"/>
            <a:ext cx="5035295" cy="25439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2000">
                <a:solidFill>
                  <a:srgbClr val="595959"/>
                </a:solidFill>
              </a:defRPr>
            </a:lvl1pPr>
            <a:lvl2pPr indent="-331469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20"/>
              <a:buChar char="•"/>
              <a:defRPr/>
            </a:lvl3pPr>
            <a:lvl4pPr indent="-331469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2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80" name="Google Shape;80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090850" y="250903"/>
            <a:ext cx="2853529" cy="500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25441" cy="685800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2745"/>
              </a:srgbClr>
            </a:outerShdw>
          </a:effectLst>
        </p:spPr>
      </p:pic>
      <p:sp>
        <p:nvSpPr>
          <p:cNvPr id="82" name="Google Shape;82;p73"/>
          <p:cNvSpPr/>
          <p:nvPr/>
        </p:nvSpPr>
        <p:spPr>
          <a:xfrm flipH="1" rot="5400000">
            <a:off x="5205761" y="2158958"/>
            <a:ext cx="671017" cy="418676"/>
          </a:xfrm>
          <a:prstGeom prst="triangle">
            <a:avLst>
              <a:gd fmla="val 50000" name="adj"/>
            </a:avLst>
          </a:prstGeom>
          <a:solidFill>
            <a:srgbClr val="33A6E7"/>
          </a:solidFill>
          <a:ln>
            <a:noFill/>
          </a:ln>
          <a:effectLst>
            <a:outerShdw blurRad="482600" sx="105999" rotWithShape="0" algn="l" dist="38100" sy="105999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olo el título">
  <p:cSld name="3_Solo el título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3046"/>
            <a:ext cx="12192000" cy="114005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63"/>
          <p:cNvSpPr txBox="1"/>
          <p:nvPr>
            <p:ph idx="1" type="body"/>
          </p:nvPr>
        </p:nvSpPr>
        <p:spPr>
          <a:xfrm>
            <a:off x="6047232" y="1368735"/>
            <a:ext cx="5557088" cy="5265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4330" lvl="0" marL="457200" algn="l">
              <a:lnSpc>
                <a:spcPct val="109090"/>
              </a:lnSpc>
              <a:spcBef>
                <a:spcPts val="1500"/>
              </a:spcBef>
              <a:spcAft>
                <a:spcPts val="0"/>
              </a:spcAft>
              <a:buSzPts val="1980"/>
              <a:buChar char="•"/>
              <a:defRPr sz="2200"/>
            </a:lvl1pPr>
            <a:lvl2pPr indent="-354330" lvl="1" marL="914400" algn="l">
              <a:lnSpc>
                <a:spcPct val="109090"/>
              </a:lnSpc>
              <a:spcBef>
                <a:spcPts val="1500"/>
              </a:spcBef>
              <a:spcAft>
                <a:spcPts val="0"/>
              </a:spcAft>
              <a:buSzPts val="1980"/>
              <a:buChar char="•"/>
              <a:defRPr sz="2200"/>
            </a:lvl2pPr>
            <a:lvl3pPr indent="-354330" lvl="2" marL="1371600" algn="l">
              <a:lnSpc>
                <a:spcPct val="109090"/>
              </a:lnSpc>
              <a:spcBef>
                <a:spcPts val="1500"/>
              </a:spcBef>
              <a:spcAft>
                <a:spcPts val="0"/>
              </a:spcAft>
              <a:buSzPts val="1980"/>
              <a:buChar char="•"/>
              <a:defRPr sz="2200"/>
            </a:lvl3pPr>
            <a:lvl4pPr indent="-354330" lvl="3" marL="1828800" algn="l">
              <a:lnSpc>
                <a:spcPct val="109090"/>
              </a:lnSpc>
              <a:spcBef>
                <a:spcPts val="1500"/>
              </a:spcBef>
              <a:spcAft>
                <a:spcPts val="0"/>
              </a:spcAft>
              <a:buSzPts val="1980"/>
              <a:buChar char="•"/>
              <a:defRPr sz="2200"/>
            </a:lvl4pPr>
            <a:lvl5pPr indent="-354329" lvl="4" marL="2286000" algn="l">
              <a:lnSpc>
                <a:spcPct val="109090"/>
              </a:lnSpc>
              <a:spcBef>
                <a:spcPts val="1500"/>
              </a:spcBef>
              <a:spcAft>
                <a:spcPts val="0"/>
              </a:spcAft>
              <a:buSzPts val="1980"/>
              <a:buChar char="•"/>
              <a:defRPr sz="2200"/>
            </a:lvl5pPr>
            <a:lvl6pPr indent="-342900" lvl="5" marL="2743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63"/>
          <p:cNvSpPr txBox="1"/>
          <p:nvPr>
            <p:ph type="title"/>
          </p:nvPr>
        </p:nvSpPr>
        <p:spPr>
          <a:xfrm>
            <a:off x="2841284" y="227633"/>
            <a:ext cx="8071151" cy="6586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1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>
  <p:cSld name="Solo el título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3046"/>
            <a:ext cx="12192000" cy="1140051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64"/>
          <p:cNvSpPr txBox="1"/>
          <p:nvPr>
            <p:ph type="title"/>
          </p:nvPr>
        </p:nvSpPr>
        <p:spPr>
          <a:xfrm>
            <a:off x="2841284" y="227633"/>
            <a:ext cx="8071151" cy="6586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1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eparador de sección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2"/>
          <p:cNvSpPr txBox="1"/>
          <p:nvPr>
            <p:ph type="title"/>
          </p:nvPr>
        </p:nvSpPr>
        <p:spPr>
          <a:xfrm>
            <a:off x="6315964" y="1255776"/>
            <a:ext cx="5035295" cy="2130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entury Gothic"/>
              <a:buNone/>
              <a:defRPr b="1" sz="32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2"/>
          <p:cNvSpPr txBox="1"/>
          <p:nvPr>
            <p:ph idx="1" type="body"/>
          </p:nvPr>
        </p:nvSpPr>
        <p:spPr>
          <a:xfrm>
            <a:off x="6303264" y="3998975"/>
            <a:ext cx="5035295" cy="25439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2000">
                <a:solidFill>
                  <a:srgbClr val="595959"/>
                </a:solidFill>
              </a:defRPr>
            </a:lvl1pPr>
            <a:lvl2pPr indent="-331469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20"/>
              <a:buChar char="•"/>
              <a:defRPr/>
            </a:lvl3pPr>
            <a:lvl4pPr indent="-331469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2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62"/>
          <p:cNvSpPr/>
          <p:nvPr/>
        </p:nvSpPr>
        <p:spPr>
          <a:xfrm>
            <a:off x="1" y="0"/>
            <a:ext cx="5425440" cy="6858000"/>
          </a:xfrm>
          <a:prstGeom prst="rect">
            <a:avLst/>
          </a:prstGeom>
          <a:gradFill>
            <a:gsLst>
              <a:gs pos="0">
                <a:srgbClr val="08080E"/>
              </a:gs>
              <a:gs pos="47800">
                <a:srgbClr val="1A1826"/>
              </a:gs>
              <a:gs pos="100000">
                <a:srgbClr val="05070B"/>
              </a:gs>
            </a:gsLst>
            <a:lin ang="0" scaled="0"/>
          </a:gradFill>
          <a:ln>
            <a:noFill/>
          </a:ln>
          <a:effectLst>
            <a:outerShdw blurRad="190500" sx="101000" rotWithShape="0" algn="l" dist="38100" sy="101000">
              <a:srgbClr val="000000">
                <a:alpha val="55686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" name="Google Shape;32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090850" y="250903"/>
            <a:ext cx="2853529" cy="50060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2"/>
          <p:cNvSpPr/>
          <p:nvPr/>
        </p:nvSpPr>
        <p:spPr>
          <a:xfrm flipH="1" rot="5400000">
            <a:off x="5205761" y="2158958"/>
            <a:ext cx="671017" cy="418676"/>
          </a:xfrm>
          <a:prstGeom prst="triangle">
            <a:avLst>
              <a:gd fmla="val 50000" name="adj"/>
            </a:avLst>
          </a:prstGeom>
          <a:solidFill>
            <a:srgbClr val="33A6E7"/>
          </a:solidFill>
          <a:ln>
            <a:noFill/>
          </a:ln>
          <a:effectLst>
            <a:outerShdw blurRad="482600" sx="105999" rotWithShape="0" algn="l" dist="38100" sy="105999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Diapositiva de título">
  <p:cSld name="2_Diapositiva de título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8"/>
          <p:cNvSpPr txBox="1"/>
          <p:nvPr/>
        </p:nvSpPr>
        <p:spPr>
          <a:xfrm>
            <a:off x="700818" y="5331594"/>
            <a:ext cx="10747470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s-MX" sz="5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Gracias | Programas LIVE</a:t>
            </a:r>
            <a:endParaRPr b="1" i="0" sz="50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" name="Google Shape;36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2530" y="-85652"/>
            <a:ext cx="12192000" cy="4478036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8"/>
          <p:cNvSpPr/>
          <p:nvPr/>
        </p:nvSpPr>
        <p:spPr>
          <a:xfrm>
            <a:off x="-12530" y="-85650"/>
            <a:ext cx="12202010" cy="4494364"/>
          </a:xfrm>
          <a:prstGeom prst="rect">
            <a:avLst/>
          </a:prstGeom>
          <a:gradFill>
            <a:gsLst>
              <a:gs pos="0">
                <a:srgbClr val="08080E">
                  <a:alpha val="80000"/>
                </a:srgbClr>
              </a:gs>
              <a:gs pos="47800">
                <a:srgbClr val="1A1826">
                  <a:alpha val="80000"/>
                </a:srgbClr>
              </a:gs>
              <a:gs pos="100000">
                <a:srgbClr val="05070B">
                  <a:alpha val="80000"/>
                </a:srgbClr>
              </a:gs>
            </a:gsLst>
            <a:lin ang="0" scaled="0"/>
          </a:gradFill>
          <a:ln>
            <a:noFill/>
          </a:ln>
          <a:effectLst>
            <a:outerShdw blurRad="190500" sx="101000" rotWithShape="0" algn="l" dist="38100" sy="101000">
              <a:srgbClr val="000000">
                <a:alpha val="55686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8" name="Google Shape;38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4165" y="1835696"/>
            <a:ext cx="3808623" cy="668654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39" name="Google Shape;39;p68"/>
          <p:cNvSpPr txBox="1"/>
          <p:nvPr/>
        </p:nvSpPr>
        <p:spPr>
          <a:xfrm>
            <a:off x="4184164" y="2658967"/>
            <a:ext cx="3808623" cy="1015663"/>
          </a:xfrm>
          <a:prstGeom prst="rect">
            <a:avLst/>
          </a:prstGeom>
          <a:noFill/>
          <a:ln>
            <a:noFill/>
          </a:ln>
          <a:effectLst>
            <a:outerShdw blurRad="190500" algn="ctr" dir="2700000" dist="228600">
              <a:srgbClr val="000000">
                <a:alpha val="27843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MX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Tecnológico de Monterrey | 2021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MX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Prohibida la reproducción total o parcial de esta obra sin expresa autorización del Tecnológico de Monterrey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3" id="40" name="Google Shape;40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3760"/>
            <a:ext cx="12192000" cy="6834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>
  <p:cSld name="Título y objeto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3046"/>
            <a:ext cx="12192000" cy="114005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5"/>
          <p:cNvSpPr txBox="1"/>
          <p:nvPr>
            <p:ph idx="1" type="body"/>
          </p:nvPr>
        </p:nvSpPr>
        <p:spPr>
          <a:xfrm>
            <a:off x="579863" y="1593394"/>
            <a:ext cx="11039708" cy="5109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433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80"/>
              <a:buChar char="•"/>
              <a:defRPr sz="2200"/>
            </a:lvl1pPr>
            <a:lvl2pPr indent="-35433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80"/>
              <a:buChar char="•"/>
              <a:defRPr sz="2200"/>
            </a:lvl2pPr>
            <a:lvl3pPr indent="-35433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80"/>
              <a:buChar char="•"/>
              <a:defRPr sz="2200"/>
            </a:lvl3pPr>
            <a:lvl4pPr indent="-35433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80"/>
              <a:buChar char="•"/>
              <a:defRPr sz="2200"/>
            </a:lvl4pPr>
            <a:lvl5pPr indent="-354329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80"/>
              <a:buChar char="•"/>
              <a:defRPr sz="2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5"/>
          <p:cNvSpPr txBox="1"/>
          <p:nvPr>
            <p:ph type="title"/>
          </p:nvPr>
        </p:nvSpPr>
        <p:spPr>
          <a:xfrm>
            <a:off x="2841284" y="227633"/>
            <a:ext cx="8071151" cy="6586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1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139">
          <p15:clr>
            <a:srgbClr val="FBAE40"/>
          </p15:clr>
        </p15:guide>
        <p15:guide id="2" pos="34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parador de sección">
  <p:cSld name="1_Separador de secció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6"/>
          <p:cNvSpPr/>
          <p:nvPr/>
        </p:nvSpPr>
        <p:spPr>
          <a:xfrm flipH="1" rot="5400000">
            <a:off x="6717569" y="2158958"/>
            <a:ext cx="671017" cy="418676"/>
          </a:xfrm>
          <a:prstGeom prst="triangle">
            <a:avLst>
              <a:gd fmla="val 50000" name="adj"/>
            </a:avLst>
          </a:prstGeom>
          <a:solidFill>
            <a:srgbClr val="002060"/>
          </a:solidFill>
          <a:ln>
            <a:noFill/>
          </a:ln>
          <a:effectLst>
            <a:outerShdw blurRad="241300" sx="105999" rotWithShape="0" algn="l" dist="38100" sy="105999">
              <a:srgbClr val="000000">
                <a:alpha val="6196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" name="Google Shape;47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23" y="0"/>
            <a:ext cx="6864096" cy="685800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2745"/>
              </a:srgbClr>
            </a:outerShdw>
          </a:effectLst>
        </p:spPr>
      </p:pic>
      <p:sp>
        <p:nvSpPr>
          <p:cNvPr id="48" name="Google Shape;48;p66"/>
          <p:cNvSpPr/>
          <p:nvPr/>
        </p:nvSpPr>
        <p:spPr>
          <a:xfrm>
            <a:off x="4323" y="0"/>
            <a:ext cx="6864097" cy="6858000"/>
          </a:xfrm>
          <a:prstGeom prst="rect">
            <a:avLst/>
          </a:prstGeom>
          <a:solidFill>
            <a:srgbClr val="0F1727">
              <a:alpha val="2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" name="Google Shape;49;p66"/>
          <p:cNvSpPr txBox="1"/>
          <p:nvPr>
            <p:ph type="title"/>
          </p:nvPr>
        </p:nvSpPr>
        <p:spPr>
          <a:xfrm>
            <a:off x="7697208" y="1255776"/>
            <a:ext cx="3882357" cy="2130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6"/>
          <p:cNvSpPr txBox="1"/>
          <p:nvPr>
            <p:ph idx="1" type="body"/>
          </p:nvPr>
        </p:nvSpPr>
        <p:spPr>
          <a:xfrm>
            <a:off x="7684508" y="3572257"/>
            <a:ext cx="3882357" cy="29706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2000">
                <a:solidFill>
                  <a:srgbClr val="595959"/>
                </a:solidFill>
              </a:defRPr>
            </a:lvl1pPr>
            <a:lvl2pPr indent="-331469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20"/>
              <a:buChar char="•"/>
              <a:defRPr/>
            </a:lvl3pPr>
            <a:lvl4pPr indent="-331469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2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51" name="Google Shape;51;p66"/>
          <p:cNvGrpSpPr/>
          <p:nvPr/>
        </p:nvGrpSpPr>
        <p:grpSpPr>
          <a:xfrm>
            <a:off x="3528143" y="5768727"/>
            <a:ext cx="3331923" cy="743712"/>
            <a:chOff x="9066821" y="463084"/>
            <a:chExt cx="3331923" cy="743712"/>
          </a:xfrm>
        </p:grpSpPr>
        <p:sp>
          <p:nvSpPr>
            <p:cNvPr id="52" name="Google Shape;52;p66"/>
            <p:cNvSpPr/>
            <p:nvPr/>
          </p:nvSpPr>
          <p:spPr>
            <a:xfrm>
              <a:off x="9066821" y="463084"/>
              <a:ext cx="3331923" cy="743712"/>
            </a:xfrm>
            <a:prstGeom prst="rect">
              <a:avLst/>
            </a:prstGeom>
            <a:solidFill>
              <a:srgbClr val="A5A5A5">
                <a:alpha val="6784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pic>
          <p:nvPicPr>
            <p:cNvPr id="53" name="Google Shape;53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274210" y="568182"/>
              <a:ext cx="2861475" cy="502369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olo el título">
  <p:cSld name="2_Solo el título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3046"/>
            <a:ext cx="12192000" cy="114005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67"/>
          <p:cNvSpPr txBox="1"/>
          <p:nvPr>
            <p:ph idx="1" type="body"/>
          </p:nvPr>
        </p:nvSpPr>
        <p:spPr>
          <a:xfrm>
            <a:off x="5059680" y="1368735"/>
            <a:ext cx="6544640" cy="5265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433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80"/>
              <a:buChar char="•"/>
              <a:defRPr/>
            </a:lvl1pPr>
            <a:lvl2pPr indent="-35433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80"/>
              <a:buChar char="•"/>
              <a:defRPr/>
            </a:lvl3pPr>
            <a:lvl4pPr indent="-35433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80"/>
              <a:buChar char="•"/>
              <a:defRPr/>
            </a:lvl4pPr>
            <a:lvl5pPr indent="-354329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8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67"/>
          <p:cNvSpPr txBox="1"/>
          <p:nvPr>
            <p:ph type="title"/>
          </p:nvPr>
        </p:nvSpPr>
        <p:spPr>
          <a:xfrm>
            <a:off x="2841284" y="227633"/>
            <a:ext cx="8071151" cy="6586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1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>
  <p:cSld name="En blanco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9"/>
          <p:cNvSpPr txBox="1"/>
          <p:nvPr>
            <p:ph type="title"/>
          </p:nvPr>
        </p:nvSpPr>
        <p:spPr>
          <a:xfrm>
            <a:off x="4242816" y="325169"/>
            <a:ext cx="7584019" cy="6586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entury Gothic"/>
              <a:buNone/>
              <a:defRPr b="1" sz="32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0" name="Google Shape;60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2322" y="379183"/>
            <a:ext cx="3138882" cy="550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entury Gothic"/>
              <a:buNone/>
              <a:defRPr b="1" i="0" sz="3200" u="none" cap="none" strike="noStrike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6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433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98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433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98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433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98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5433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98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54329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98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3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Relationship Id="rId4" Type="http://schemas.openxmlformats.org/officeDocument/2006/relationships/hyperlink" Target="https://github.com/adsoftsito/openai/blob/integration-test/src/app/textdavinci003/textdavinci003.component.spec.ts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Relationship Id="rId4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1.png"/><Relationship Id="rId4" Type="http://schemas.openxmlformats.org/officeDocument/2006/relationships/image" Target="../media/image3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.png"/><Relationship Id="rId4" Type="http://schemas.openxmlformats.org/officeDocument/2006/relationships/image" Target="../media/image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1.png"/><Relationship Id="rId4" Type="http://schemas.openxmlformats.org/officeDocument/2006/relationships/image" Target="../media/image3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"/>
          <p:cNvSpPr txBox="1"/>
          <p:nvPr>
            <p:ph type="ctrTitle"/>
          </p:nvPr>
        </p:nvSpPr>
        <p:spPr>
          <a:xfrm>
            <a:off x="931852" y="5571744"/>
            <a:ext cx="10918772" cy="5982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s-MX" sz="3300"/>
              <a:t>Semana 2 - CI/TDD (Continuos Integration/TDD)</a:t>
            </a:r>
            <a:endParaRPr sz="5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/>
          <p:nvPr>
            <p:ph idx="1" type="body"/>
          </p:nvPr>
        </p:nvSpPr>
        <p:spPr>
          <a:xfrm>
            <a:off x="8512425" y="1139475"/>
            <a:ext cx="3679500" cy="57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rPr lang="es-MX" sz="2000"/>
              <a:t>Crear Issue </a:t>
            </a:r>
            <a:r>
              <a:rPr b="1" lang="es-MX" sz="2000"/>
              <a:t>media</a:t>
            </a:r>
            <a:r>
              <a:rPr b="1" lang="es-MX" sz="2000"/>
              <a:t> </a:t>
            </a:r>
            <a:endParaRPr b="1" sz="2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b="1" sz="2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rPr b="1" lang="es-MX" sz="2000"/>
              <a:t>ir Issues -&gt; New Issue</a:t>
            </a:r>
            <a:endParaRPr b="1" sz="2000"/>
          </a:p>
          <a:p>
            <a:pPr indent="0" lvl="3" marL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2500">
              <a:solidFill>
                <a:srgbClr val="002060"/>
              </a:solidFill>
            </a:endParaRPr>
          </a:p>
          <a:p>
            <a:pPr indent="0" lvl="3" marL="856349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980"/>
              <a:buNone/>
            </a:pPr>
            <a:r>
              <a:rPr lang="es-MX" sz="2000">
                <a:solidFill>
                  <a:srgbClr val="002060"/>
                </a:solidFill>
              </a:rPr>
              <a:t>NOTA: Tener al menos las 3 secciones de:  Descripcion, Mockup y </a:t>
            </a:r>
            <a:r>
              <a:rPr b="1" lang="es-MX" sz="2000">
                <a:solidFill>
                  <a:srgbClr val="002060"/>
                </a:solidFill>
              </a:rPr>
              <a:t>Pruebas</a:t>
            </a:r>
            <a:r>
              <a:rPr lang="es-MX" sz="2000">
                <a:solidFill>
                  <a:srgbClr val="002060"/>
                </a:solidFill>
              </a:rPr>
              <a:t>.</a:t>
            </a:r>
            <a:endParaRPr sz="2000">
              <a:solidFill>
                <a:srgbClr val="002060"/>
              </a:solidFill>
            </a:endParaRPr>
          </a:p>
          <a:p>
            <a:pPr indent="0" lvl="3" marL="856349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980"/>
              <a:buNone/>
            </a:pPr>
            <a:r>
              <a:rPr lang="es-MX" sz="2000">
                <a:solidFill>
                  <a:srgbClr val="002060"/>
                </a:solidFill>
              </a:rPr>
              <a:t>Las pruebas de cada issue deberan </a:t>
            </a:r>
            <a:r>
              <a:rPr b="1" lang="es-MX" sz="2000">
                <a:solidFill>
                  <a:srgbClr val="002060"/>
                </a:solidFill>
              </a:rPr>
              <a:t>codificarse</a:t>
            </a:r>
            <a:r>
              <a:rPr lang="es-MX" sz="2000">
                <a:solidFill>
                  <a:srgbClr val="002060"/>
                </a:solidFill>
              </a:rPr>
              <a:t> en Angular/Jasmine para efectos de </a:t>
            </a:r>
            <a:r>
              <a:rPr b="1" lang="es-MX" sz="2000">
                <a:solidFill>
                  <a:srgbClr val="002060"/>
                </a:solidFill>
              </a:rPr>
              <a:t>QA</a:t>
            </a:r>
            <a:endParaRPr b="1" sz="2000">
              <a:solidFill>
                <a:srgbClr val="002060"/>
              </a:solidFill>
            </a:endParaRPr>
          </a:p>
        </p:txBody>
      </p:sp>
      <p:sp>
        <p:nvSpPr>
          <p:cNvPr id="169" name="Google Shape;169;p44"/>
          <p:cNvSpPr txBox="1"/>
          <p:nvPr>
            <p:ph type="title"/>
          </p:nvPr>
        </p:nvSpPr>
        <p:spPr>
          <a:xfrm>
            <a:off x="2841284" y="227633"/>
            <a:ext cx="9350716" cy="6586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MX" sz="2600"/>
              <a:t>Tema 2: Creación issue, ejemplo plantilla</a:t>
            </a:r>
            <a:endParaRPr sz="2800"/>
          </a:p>
        </p:txBody>
      </p:sp>
      <p:pic>
        <p:nvPicPr>
          <p:cNvPr descr="Picture 3" id="170" name="Google Shape;17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47618"/>
            <a:ext cx="4277977" cy="2398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75" y="1114925"/>
            <a:ext cx="8863524" cy="571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07f26920ef_0_65"/>
          <p:cNvSpPr txBox="1"/>
          <p:nvPr>
            <p:ph idx="1" type="body"/>
          </p:nvPr>
        </p:nvSpPr>
        <p:spPr>
          <a:xfrm>
            <a:off x="8512425" y="1139475"/>
            <a:ext cx="3679500" cy="57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rPr lang="es-MX" sz="2000"/>
              <a:t>Configurar:</a:t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rPr lang="es-MX" sz="2000"/>
              <a:t>- Responsable de la tarea</a:t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rPr lang="es-MX" sz="2000"/>
              <a:t>- Tipo de actividad</a:t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rPr lang="es-MX" sz="2000"/>
              <a:t>- Seleccionar Proyecto </a:t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rPr lang="es-MX" sz="2000"/>
              <a:t>- Seleccionar etapa.</a:t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rPr lang="es-MX" sz="2000"/>
              <a:t>Click en </a:t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b="1" sz="2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rPr b="1" lang="es-MX" sz="2400"/>
              <a:t>Submit New issue</a:t>
            </a:r>
            <a:endParaRPr b="1" sz="2400"/>
          </a:p>
          <a:p>
            <a:pPr indent="0" lvl="3" marL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2500">
              <a:solidFill>
                <a:srgbClr val="002060"/>
              </a:solidFill>
            </a:endParaRPr>
          </a:p>
          <a:p>
            <a:pPr indent="0" lvl="3" marL="856349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2000">
              <a:solidFill>
                <a:srgbClr val="002060"/>
              </a:solidFill>
            </a:endParaRPr>
          </a:p>
        </p:txBody>
      </p:sp>
      <p:sp>
        <p:nvSpPr>
          <p:cNvPr id="177" name="Google Shape;177;g207f26920ef_0_65"/>
          <p:cNvSpPr txBox="1"/>
          <p:nvPr>
            <p:ph type="title"/>
          </p:nvPr>
        </p:nvSpPr>
        <p:spPr>
          <a:xfrm>
            <a:off x="2841284" y="227633"/>
            <a:ext cx="93507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MX" sz="2600"/>
              <a:t>Tema 2: Creación issue - media</a:t>
            </a:r>
            <a:endParaRPr sz="2800"/>
          </a:p>
        </p:txBody>
      </p:sp>
      <p:pic>
        <p:nvPicPr>
          <p:cNvPr descr="Picture 3" id="178" name="Google Shape;178;g207f26920ef_0_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47618"/>
            <a:ext cx="4277977" cy="2398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207f26920ef_0_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8324" y="1262822"/>
            <a:ext cx="5375317" cy="55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07f26920ef_0_73"/>
          <p:cNvSpPr txBox="1"/>
          <p:nvPr>
            <p:ph idx="1" type="body"/>
          </p:nvPr>
        </p:nvSpPr>
        <p:spPr>
          <a:xfrm>
            <a:off x="8793450" y="1139475"/>
            <a:ext cx="3398400" cy="57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rPr lang="es-MX" sz="2000"/>
              <a:t>Verificar que el issue </a:t>
            </a:r>
            <a:r>
              <a:rPr b="1" lang="es-MX" sz="2000"/>
              <a:t>media</a:t>
            </a:r>
            <a:r>
              <a:rPr lang="es-MX" sz="2000"/>
              <a:t>, aparezca en el Tablero Kanban.</a:t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rPr lang="es-MX" sz="2000"/>
              <a:t>Revisar el numero de issue generado, #1, #2, … #n.  </a:t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rPr lang="es-MX" sz="2000"/>
              <a:t>Este numero de sera usado para cada commit realizado que afecte a este issue.</a:t>
            </a:r>
            <a:endParaRPr sz="2000"/>
          </a:p>
          <a:p>
            <a:pPr indent="0" lvl="3" marL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980"/>
              <a:buNone/>
            </a:pPr>
            <a:r>
              <a:rPr lang="es-MX" sz="1800">
                <a:solidFill>
                  <a:srgbClr val="002060"/>
                </a:solidFill>
              </a:rPr>
              <a:t>Ejemplo: </a:t>
            </a:r>
            <a:endParaRPr sz="1800">
              <a:solidFill>
                <a:srgbClr val="002060"/>
              </a:solidFill>
            </a:endParaRPr>
          </a:p>
          <a:p>
            <a:pPr indent="0" lvl="3" marL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980"/>
              <a:buNone/>
            </a:pPr>
            <a:r>
              <a:rPr lang="es-MX" sz="1800">
                <a:solidFill>
                  <a:srgbClr val="002060"/>
                </a:solidFill>
              </a:rPr>
              <a:t>git commit -m “mensaje #1”</a:t>
            </a:r>
            <a:endParaRPr sz="2000">
              <a:solidFill>
                <a:srgbClr val="002060"/>
              </a:solidFill>
            </a:endParaRPr>
          </a:p>
        </p:txBody>
      </p:sp>
      <p:sp>
        <p:nvSpPr>
          <p:cNvPr id="185" name="Google Shape;185;g207f26920ef_0_73"/>
          <p:cNvSpPr txBox="1"/>
          <p:nvPr>
            <p:ph type="title"/>
          </p:nvPr>
        </p:nvSpPr>
        <p:spPr>
          <a:xfrm>
            <a:off x="2841284" y="227633"/>
            <a:ext cx="93507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MX" sz="2600"/>
              <a:t>Tema 2: Creación issue - media</a:t>
            </a:r>
            <a:endParaRPr sz="2800"/>
          </a:p>
        </p:txBody>
      </p:sp>
      <p:pic>
        <p:nvPicPr>
          <p:cNvPr descr="Picture 3" id="186" name="Google Shape;186;g207f26920ef_0_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47618"/>
            <a:ext cx="4277977" cy="2398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207f26920ef_0_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267426"/>
            <a:ext cx="8641051" cy="548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4d6838a54_0_121"/>
          <p:cNvSpPr txBox="1"/>
          <p:nvPr>
            <p:ph idx="1" type="body"/>
          </p:nvPr>
        </p:nvSpPr>
        <p:spPr>
          <a:xfrm>
            <a:off x="723700" y="1257875"/>
            <a:ext cx="10632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80"/>
              <a:buChar char="•"/>
            </a:pPr>
            <a:r>
              <a:rPr lang="es-MX" sz="2400"/>
              <a:t>Crear branch </a:t>
            </a:r>
            <a:r>
              <a:rPr b="1" lang="es-MX" sz="2400"/>
              <a:t>media</a:t>
            </a:r>
            <a:r>
              <a:rPr lang="es-MX" sz="2400"/>
              <a:t> (mismo nombre del </a:t>
            </a:r>
            <a:r>
              <a:rPr b="1" lang="es-MX" sz="2400"/>
              <a:t>issue</a:t>
            </a:r>
            <a:r>
              <a:rPr lang="es-MX" sz="2400"/>
              <a:t>) a nivel de branch develop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  <p:sp>
        <p:nvSpPr>
          <p:cNvPr id="193" name="Google Shape;193;gf4d6838a54_0_121"/>
          <p:cNvSpPr txBox="1"/>
          <p:nvPr>
            <p:ph type="title"/>
          </p:nvPr>
        </p:nvSpPr>
        <p:spPr>
          <a:xfrm>
            <a:off x="2841284" y="227633"/>
            <a:ext cx="93507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MX" sz="2600"/>
              <a:t>Tema 2: Crear branch media</a:t>
            </a:r>
            <a:endParaRPr sz="2900"/>
          </a:p>
        </p:txBody>
      </p:sp>
      <p:sp>
        <p:nvSpPr>
          <p:cNvPr id="194" name="Google Shape;194;gf4d6838a54_0_121"/>
          <p:cNvSpPr txBox="1"/>
          <p:nvPr/>
        </p:nvSpPr>
        <p:spPr>
          <a:xfrm>
            <a:off x="1223650" y="2706425"/>
            <a:ext cx="9925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400">
                <a:latin typeface="Century Gothic"/>
                <a:ea typeface="Century Gothic"/>
                <a:cs typeface="Century Gothic"/>
                <a:sym typeface="Century Gothic"/>
              </a:rPr>
              <a:t>git checkout develop</a:t>
            </a:r>
            <a:endParaRPr b="1"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400">
                <a:latin typeface="Century Gothic"/>
                <a:ea typeface="Century Gothic"/>
                <a:cs typeface="Century Gothic"/>
                <a:sym typeface="Century Gothic"/>
              </a:rPr>
              <a:t>git branch media</a:t>
            </a:r>
            <a:endParaRPr b="1"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400">
                <a:latin typeface="Century Gothic"/>
                <a:ea typeface="Century Gothic"/>
                <a:cs typeface="Century Gothic"/>
                <a:sym typeface="Century Gothic"/>
              </a:rPr>
              <a:t>git checkout media</a:t>
            </a:r>
            <a:endParaRPr b="1"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15dbba4da6_0_1"/>
          <p:cNvSpPr txBox="1"/>
          <p:nvPr>
            <p:ph idx="1" type="body"/>
          </p:nvPr>
        </p:nvSpPr>
        <p:spPr>
          <a:xfrm>
            <a:off x="744275" y="2205575"/>
            <a:ext cx="106320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300"/>
              <a:t>Crear  </a:t>
            </a:r>
            <a:r>
              <a:rPr b="1" lang="es-MX" sz="2300"/>
              <a:t>media.spec.ts</a:t>
            </a:r>
            <a:r>
              <a:rPr lang="es-MX" sz="2300"/>
              <a:t> en carpeta en src/app/media</a:t>
            </a:r>
            <a:endParaRPr sz="2300"/>
          </a:p>
          <a:p>
            <a:pPr indent="-46481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s-MX" sz="2300"/>
              <a:t>cd src/app</a:t>
            </a:r>
            <a:endParaRPr sz="2300"/>
          </a:p>
          <a:p>
            <a:pPr indent="-46481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s-MX" sz="2300"/>
              <a:t>mkdir media</a:t>
            </a:r>
            <a:endParaRPr sz="2300"/>
          </a:p>
          <a:p>
            <a:pPr indent="-46481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s-MX" sz="2300"/>
              <a:t>cd media</a:t>
            </a:r>
            <a:endParaRPr sz="2300"/>
          </a:p>
          <a:p>
            <a:pPr indent="-46481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s-MX" sz="2300"/>
              <a:t>vi media.spec.ts</a:t>
            </a:r>
            <a:endParaRPr b="1" sz="23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  <p:sp>
        <p:nvSpPr>
          <p:cNvPr id="200" name="Google Shape;200;g215dbba4da6_0_1"/>
          <p:cNvSpPr txBox="1"/>
          <p:nvPr>
            <p:ph type="title"/>
          </p:nvPr>
        </p:nvSpPr>
        <p:spPr>
          <a:xfrm>
            <a:off x="2841284" y="227633"/>
            <a:ext cx="93507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MX" sz="2600"/>
              <a:t>Tema 2:  </a:t>
            </a:r>
            <a:r>
              <a:rPr lang="es-MX" sz="2600">
                <a:solidFill>
                  <a:srgbClr val="FF0000"/>
                </a:solidFill>
              </a:rPr>
              <a:t>Primero</a:t>
            </a:r>
            <a:r>
              <a:rPr lang="es-MX" sz="2600"/>
              <a:t> se crean las pruebas definidas en el issue</a:t>
            </a:r>
            <a:endParaRPr sz="2900"/>
          </a:p>
        </p:txBody>
      </p:sp>
      <p:pic>
        <p:nvPicPr>
          <p:cNvPr descr="Picture 3" id="201" name="Google Shape;201;g215dbba4da6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5820"/>
            <a:ext cx="3799501" cy="212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215dbba4da6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500" y="3016475"/>
            <a:ext cx="12191999" cy="382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15dbba4da6_0_17"/>
          <p:cNvSpPr txBox="1"/>
          <p:nvPr>
            <p:ph idx="1" type="body"/>
          </p:nvPr>
        </p:nvSpPr>
        <p:spPr>
          <a:xfrm>
            <a:off x="1243975" y="2894850"/>
            <a:ext cx="106320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300"/>
              <a:t>Si ejecutamos :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000">
                <a:solidFill>
                  <a:srgbClr val="0A306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npm test -- --no-watch --no-progress --browsers=ChromeHeadlessCI</a:t>
            </a:r>
            <a:endParaRPr b="1" sz="3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300"/>
              <a:t>Todas las pruebas </a:t>
            </a:r>
            <a:r>
              <a:rPr b="1" lang="es-MX" sz="2300">
                <a:solidFill>
                  <a:srgbClr val="FF0000"/>
                </a:solidFill>
              </a:rPr>
              <a:t>fallaran</a:t>
            </a:r>
            <a:r>
              <a:rPr lang="es-MX" sz="2300"/>
              <a:t>, debido a 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s-MX" sz="2300"/>
              <a:t>No existe la clase media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s-MX" sz="2300"/>
              <a:t>No existen los metodos con el codigo que hagan pasar las pruebas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  <p:sp>
        <p:nvSpPr>
          <p:cNvPr id="208" name="Google Shape;208;g215dbba4da6_0_17"/>
          <p:cNvSpPr txBox="1"/>
          <p:nvPr>
            <p:ph type="title"/>
          </p:nvPr>
        </p:nvSpPr>
        <p:spPr>
          <a:xfrm>
            <a:off x="2841284" y="227633"/>
            <a:ext cx="93507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MX" sz="2600"/>
              <a:t>Tema 2: Hacer que las pruebas fallen</a:t>
            </a:r>
            <a:endParaRPr sz="29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15dbba4da6_0_8"/>
          <p:cNvSpPr txBox="1"/>
          <p:nvPr>
            <p:ph idx="1" type="body"/>
          </p:nvPr>
        </p:nvSpPr>
        <p:spPr>
          <a:xfrm>
            <a:off x="780000" y="1516325"/>
            <a:ext cx="106320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  <a:p>
            <a:pPr indent="-36703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80"/>
              <a:buChar char="•"/>
            </a:pPr>
            <a:r>
              <a:rPr lang="es-MX" sz="2300"/>
              <a:t>Crear  </a:t>
            </a:r>
            <a:r>
              <a:rPr b="1" lang="es-MX" sz="2300"/>
              <a:t>media.ts</a:t>
            </a:r>
            <a:r>
              <a:rPr lang="es-MX" sz="2300"/>
              <a:t> en carpeta en src/app/media</a:t>
            </a:r>
            <a:endParaRPr sz="2300"/>
          </a:p>
          <a:p>
            <a:pPr indent="-36703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80"/>
              <a:buChar char="•"/>
            </a:pPr>
            <a:r>
              <a:rPr lang="es-MX" sz="2300"/>
              <a:t>vi </a:t>
            </a:r>
            <a:r>
              <a:rPr b="1" lang="es-MX" sz="2300"/>
              <a:t>media.ts</a:t>
            </a:r>
            <a:endParaRPr b="1" sz="24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  <p:sp>
        <p:nvSpPr>
          <p:cNvPr id="214" name="Google Shape;214;g215dbba4da6_0_8"/>
          <p:cNvSpPr txBox="1"/>
          <p:nvPr>
            <p:ph type="title"/>
          </p:nvPr>
        </p:nvSpPr>
        <p:spPr>
          <a:xfrm>
            <a:off x="2841284" y="227633"/>
            <a:ext cx="93507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MX" sz="2600"/>
              <a:t>Tema 2:  Creamos solo el codigo minimo, indispensable para que pasen las pruebas</a:t>
            </a:r>
            <a:endParaRPr sz="2900"/>
          </a:p>
        </p:txBody>
      </p:sp>
      <p:pic>
        <p:nvPicPr>
          <p:cNvPr descr="Picture 3" id="215" name="Google Shape;215;g215dbba4da6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5820"/>
            <a:ext cx="3799501" cy="212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215dbba4da6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500" y="2463175"/>
            <a:ext cx="12192000" cy="415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15dbba4da6_0_102"/>
          <p:cNvSpPr txBox="1"/>
          <p:nvPr>
            <p:ph idx="1" type="body"/>
          </p:nvPr>
        </p:nvSpPr>
        <p:spPr>
          <a:xfrm>
            <a:off x="1243975" y="2894850"/>
            <a:ext cx="106320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300"/>
              <a:t>Si ejecutamos nuevamente: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000">
                <a:solidFill>
                  <a:srgbClr val="0A306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npm test -- --no-watch --no-progress --browsers=ChromeHeadlessCI</a:t>
            </a:r>
            <a:endParaRPr b="1" sz="3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300"/>
              <a:t>Las pruebas unitarias </a:t>
            </a:r>
            <a:r>
              <a:rPr b="1" lang="es-MX" sz="2300">
                <a:solidFill>
                  <a:schemeClr val="accent6"/>
                </a:solidFill>
              </a:rPr>
              <a:t>pasaran</a:t>
            </a:r>
            <a:endParaRPr b="1" sz="23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  <p:sp>
        <p:nvSpPr>
          <p:cNvPr id="222" name="Google Shape;222;g215dbba4da6_0_102"/>
          <p:cNvSpPr txBox="1"/>
          <p:nvPr>
            <p:ph type="title"/>
          </p:nvPr>
        </p:nvSpPr>
        <p:spPr>
          <a:xfrm>
            <a:off x="2841284" y="227633"/>
            <a:ext cx="93507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MX" sz="2600"/>
              <a:t>Tema 2: Hacemos que las pruebas pasen</a:t>
            </a:r>
            <a:endParaRPr sz="29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15dbba4da6_0_30"/>
          <p:cNvSpPr txBox="1"/>
          <p:nvPr>
            <p:ph idx="1" type="body"/>
          </p:nvPr>
        </p:nvSpPr>
        <p:spPr>
          <a:xfrm>
            <a:off x="1243975" y="2894850"/>
            <a:ext cx="106320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300"/>
              <a:t>En el paso anterior hicimos que las pruebas pasaran, con el codigo minimo indispensable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000">
                <a:solidFill>
                  <a:srgbClr val="0A306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En caso que el codigo pueda ser mejorado hacemos un Refactoring, realizando mejoras al codigo existente para que sea mas elegante, eficiente, evite duplicidad, entre otros.</a:t>
            </a:r>
            <a:endParaRPr b="1" sz="3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  <p:sp>
        <p:nvSpPr>
          <p:cNvPr id="228" name="Google Shape;228;g215dbba4da6_0_30"/>
          <p:cNvSpPr txBox="1"/>
          <p:nvPr>
            <p:ph type="title"/>
          </p:nvPr>
        </p:nvSpPr>
        <p:spPr>
          <a:xfrm>
            <a:off x="2841284" y="227633"/>
            <a:ext cx="93507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MX" sz="2600"/>
              <a:t>Tema 2: Refactoring</a:t>
            </a:r>
            <a:endParaRPr sz="29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15dbba4da6_0_107"/>
          <p:cNvSpPr txBox="1"/>
          <p:nvPr>
            <p:ph idx="1" type="body"/>
          </p:nvPr>
        </p:nvSpPr>
        <p:spPr>
          <a:xfrm>
            <a:off x="1243975" y="2894850"/>
            <a:ext cx="106320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300"/>
              <a:t>Subir branch media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000">
                <a:solidFill>
                  <a:srgbClr val="0A306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git add .</a:t>
            </a:r>
            <a:endParaRPr b="1" sz="2000">
              <a:solidFill>
                <a:srgbClr val="0A306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A306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000">
                <a:solidFill>
                  <a:srgbClr val="0A306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git commit -m “create media #1”</a:t>
            </a:r>
            <a:endParaRPr b="1" sz="2000">
              <a:solidFill>
                <a:srgbClr val="0A306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A306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000">
                <a:solidFill>
                  <a:srgbClr val="0A306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git push origin media</a:t>
            </a:r>
            <a:endParaRPr b="1" sz="2000">
              <a:solidFill>
                <a:srgbClr val="0A306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300"/>
              <a:t>Crear Pull request de </a:t>
            </a:r>
            <a:r>
              <a:rPr b="1" lang="es-MX" sz="2300"/>
              <a:t>media</a:t>
            </a:r>
            <a:r>
              <a:rPr lang="es-MX" sz="2300"/>
              <a:t> a </a:t>
            </a:r>
            <a:r>
              <a:rPr b="1" lang="es-MX" sz="2300"/>
              <a:t>develop</a:t>
            </a:r>
            <a:endParaRPr b="1" sz="2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  <p:sp>
        <p:nvSpPr>
          <p:cNvPr id="234" name="Google Shape;234;g215dbba4da6_0_107"/>
          <p:cNvSpPr txBox="1"/>
          <p:nvPr>
            <p:ph type="title"/>
          </p:nvPr>
        </p:nvSpPr>
        <p:spPr>
          <a:xfrm>
            <a:off x="2841284" y="227633"/>
            <a:ext cx="93507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MX" sz="2600"/>
              <a:t>Tema 2: Subir branch media</a:t>
            </a:r>
            <a:endParaRPr sz="2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6"/>
          <p:cNvGrpSpPr/>
          <p:nvPr/>
        </p:nvGrpSpPr>
        <p:grpSpPr>
          <a:xfrm>
            <a:off x="1299246" y="2146563"/>
            <a:ext cx="9751052" cy="4094186"/>
            <a:chOff x="710313" y="2160812"/>
            <a:chExt cx="9751052" cy="4094186"/>
          </a:xfrm>
        </p:grpSpPr>
        <p:sp>
          <p:nvSpPr>
            <p:cNvPr id="93" name="Google Shape;93;p26"/>
            <p:cNvSpPr/>
            <p:nvPr/>
          </p:nvSpPr>
          <p:spPr>
            <a:xfrm>
              <a:off x="1144265" y="2187544"/>
              <a:ext cx="9317100" cy="8631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6"/>
            <p:cNvSpPr/>
            <p:nvPr/>
          </p:nvSpPr>
          <p:spPr>
            <a:xfrm>
              <a:off x="710313" y="2160812"/>
              <a:ext cx="890700" cy="890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784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6"/>
            <p:cNvSpPr/>
            <p:nvPr/>
          </p:nvSpPr>
          <p:spPr>
            <a:xfrm>
              <a:off x="1144265" y="3265005"/>
              <a:ext cx="9317100" cy="863100"/>
            </a:xfrm>
            <a:prstGeom prst="rect">
              <a:avLst/>
            </a:prstGeom>
            <a:solidFill>
              <a:srgbClr val="1C3D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6"/>
            <p:cNvSpPr/>
            <p:nvPr/>
          </p:nvSpPr>
          <p:spPr>
            <a:xfrm>
              <a:off x="710313" y="3238861"/>
              <a:ext cx="890700" cy="890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784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6"/>
            <p:cNvSpPr/>
            <p:nvPr/>
          </p:nvSpPr>
          <p:spPr>
            <a:xfrm>
              <a:off x="1144265" y="4346257"/>
              <a:ext cx="9317100" cy="8631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6"/>
            <p:cNvSpPr/>
            <p:nvPr/>
          </p:nvSpPr>
          <p:spPr>
            <a:xfrm>
              <a:off x="710313" y="4307758"/>
              <a:ext cx="890700" cy="890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784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6"/>
            <p:cNvSpPr/>
            <p:nvPr/>
          </p:nvSpPr>
          <p:spPr>
            <a:xfrm>
              <a:off x="1144265" y="5378549"/>
              <a:ext cx="9317100" cy="8622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6"/>
            <p:cNvSpPr/>
            <p:nvPr/>
          </p:nvSpPr>
          <p:spPr>
            <a:xfrm>
              <a:off x="710313" y="5364298"/>
              <a:ext cx="890700" cy="890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784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" name="Google Shape;101;p26"/>
          <p:cNvSpPr txBox="1"/>
          <p:nvPr>
            <p:ph type="title"/>
          </p:nvPr>
        </p:nvSpPr>
        <p:spPr>
          <a:xfrm>
            <a:off x="2841284" y="227633"/>
            <a:ext cx="80712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s-MX"/>
              <a:t>Panorámica de la sesión</a:t>
            </a:r>
            <a:endParaRPr/>
          </a:p>
        </p:txBody>
      </p:sp>
      <p:sp>
        <p:nvSpPr>
          <p:cNvPr id="102" name="Google Shape;102;p26"/>
          <p:cNvSpPr txBox="1"/>
          <p:nvPr/>
        </p:nvSpPr>
        <p:spPr>
          <a:xfrm>
            <a:off x="1888179" y="3325645"/>
            <a:ext cx="84801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65525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" name="Google Shape;103;p26"/>
          <p:cNvGrpSpPr/>
          <p:nvPr/>
        </p:nvGrpSpPr>
        <p:grpSpPr>
          <a:xfrm>
            <a:off x="245793" y="1343842"/>
            <a:ext cx="2035718" cy="516141"/>
            <a:chOff x="238892" y="1390396"/>
            <a:chExt cx="2980553" cy="755697"/>
          </a:xfrm>
        </p:grpSpPr>
        <p:grpSp>
          <p:nvGrpSpPr>
            <p:cNvPr id="104" name="Google Shape;104;p26"/>
            <p:cNvGrpSpPr/>
            <p:nvPr/>
          </p:nvGrpSpPr>
          <p:grpSpPr>
            <a:xfrm>
              <a:off x="238892" y="1390396"/>
              <a:ext cx="755697" cy="755697"/>
              <a:chOff x="4514381" y="5355965"/>
              <a:chExt cx="1217100" cy="1217100"/>
            </a:xfrm>
          </p:grpSpPr>
          <p:sp>
            <p:nvSpPr>
              <p:cNvPr id="105" name="Google Shape;105;p26"/>
              <p:cNvSpPr/>
              <p:nvPr/>
            </p:nvSpPr>
            <p:spPr>
              <a:xfrm>
                <a:off x="4514381" y="5355965"/>
                <a:ext cx="1217100" cy="1217100"/>
              </a:xfrm>
              <a:prstGeom prst="ellipse">
                <a:avLst/>
              </a:prstGeom>
              <a:gradFill>
                <a:gsLst>
                  <a:gs pos="0">
                    <a:srgbClr val="004E61"/>
                  </a:gs>
                  <a:gs pos="50000">
                    <a:srgbClr val="00718D"/>
                  </a:gs>
                  <a:gs pos="100000">
                    <a:srgbClr val="0088AA"/>
                  </a:gs>
                </a:gsLst>
                <a:lin ang="2700006" scaled="0"/>
              </a:gradFill>
              <a:ln>
                <a:noFill/>
              </a:ln>
              <a:effectLst>
                <a:outerShdw blurRad="190500" algn="ctr" dir="2700000" dist="228600">
                  <a:srgbClr val="000000">
                    <a:alpha val="2784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06" name="Google Shape;106;p26"/>
              <p:cNvSpPr/>
              <p:nvPr/>
            </p:nvSpPr>
            <p:spPr>
              <a:xfrm>
                <a:off x="4665715" y="5508436"/>
                <a:ext cx="914400" cy="914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317500" sx="102000" rotWithShape="0" algn="ctr" dist="12700" sy="102000">
                  <a:srgbClr val="000000">
                    <a:alpha val="6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i="0" lang="es-MX" sz="1600" u="none" cap="none" strike="noStrike">
                    <a:solidFill>
                      <a:srgbClr val="F2F2F2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1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7" name="Google Shape;107;p26"/>
            <p:cNvSpPr txBox="1"/>
            <p:nvPr/>
          </p:nvSpPr>
          <p:spPr>
            <a:xfrm>
              <a:off x="1210045" y="1445200"/>
              <a:ext cx="2009400" cy="63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s-MX" sz="11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Sesión Síncrona 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-MX" sz="1100" u="none" cap="none" strike="noStrike">
                  <a:solidFill>
                    <a:srgbClr val="03819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Aprender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" name="Google Shape;108;p26"/>
          <p:cNvSpPr/>
          <p:nvPr/>
        </p:nvSpPr>
        <p:spPr>
          <a:xfrm>
            <a:off x="149086" y="1323511"/>
            <a:ext cx="2193900" cy="557100"/>
          </a:xfrm>
          <a:prstGeom prst="rect">
            <a:avLst/>
          </a:prstGeom>
          <a:noFill/>
          <a:ln cap="flat" cmpd="sng" w="19050">
            <a:solidFill>
              <a:srgbClr val="F2F2F2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Picture 3" id="109" name="Google Shape;109;p26"/>
          <p:cNvPicPr preferRelativeResize="0"/>
          <p:nvPr/>
        </p:nvPicPr>
        <p:blipFill rotWithShape="1">
          <a:blip r:embed="rId3">
            <a:alphaModFix/>
          </a:blip>
          <a:srcRect b="0" l="0" r="-125529" t="-125529"/>
          <a:stretch/>
        </p:blipFill>
        <p:spPr>
          <a:xfrm>
            <a:off x="0" y="11403"/>
            <a:ext cx="12191998" cy="683424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6"/>
          <p:cNvSpPr txBox="1"/>
          <p:nvPr/>
        </p:nvSpPr>
        <p:spPr>
          <a:xfrm>
            <a:off x="2362200" y="3429000"/>
            <a:ext cx="8889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s-MX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Tema 2: Administracion de un proyecto usando Github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1" name="Google Shape;111;p26"/>
          <p:cNvSpPr txBox="1"/>
          <p:nvPr/>
        </p:nvSpPr>
        <p:spPr>
          <a:xfrm>
            <a:off x="2362200" y="2362200"/>
            <a:ext cx="67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MX" sz="20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Tema 1: Introducción a Git y Github</a:t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6"/>
          <p:cNvSpPr txBox="1"/>
          <p:nvPr/>
        </p:nvSpPr>
        <p:spPr>
          <a:xfrm>
            <a:off x="2362200" y="4495800"/>
            <a:ext cx="8180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MX" sz="20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Tema 3: Despliegue en producción de una App R Markdown</a:t>
            </a:r>
            <a:endParaRPr b="1" i="0" sz="2000" u="none" cap="none" strike="noStrike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2438400" y="5562600"/>
            <a:ext cx="67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MX" sz="20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Cierre de sesión</a:t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42c40a1ea2_0_2"/>
          <p:cNvSpPr txBox="1"/>
          <p:nvPr>
            <p:ph idx="1" type="body"/>
          </p:nvPr>
        </p:nvSpPr>
        <p:spPr>
          <a:xfrm>
            <a:off x="257100" y="1270350"/>
            <a:ext cx="11934900" cy="26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  <a:p>
            <a:pPr indent="-450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80"/>
              <a:buChar char="•"/>
            </a:pPr>
            <a:r>
              <a:rPr lang="es-MX" sz="2300"/>
              <a:t>Cuando nuestro issue este terminado y probado, creamos un Pull Request para integrar nuestro branch al proyecto principal</a:t>
            </a:r>
            <a:endParaRPr sz="2300"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s-MX" sz="2300"/>
              <a:t>Ir a menu </a:t>
            </a:r>
            <a:r>
              <a:rPr b="1" lang="es-MX" sz="2300"/>
              <a:t>Pull Request -&gt; New Pull Request. </a:t>
            </a:r>
            <a:endParaRPr b="1" sz="2300"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s-MX" sz="2300"/>
              <a:t>Seleccionar branch</a:t>
            </a:r>
            <a:r>
              <a:rPr b="1" lang="es-MX" sz="2300"/>
              <a:t> media </a:t>
            </a:r>
            <a:r>
              <a:rPr lang="es-MX" sz="2300"/>
              <a:t>como</a:t>
            </a:r>
            <a:r>
              <a:rPr b="1" lang="es-MX" sz="2300"/>
              <a:t> compare</a:t>
            </a:r>
            <a:endParaRPr b="1"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s-MX" sz="2300"/>
              <a:t>Seleccionar branch</a:t>
            </a:r>
            <a:r>
              <a:rPr b="1" lang="es-MX" sz="2300"/>
              <a:t> develop  </a:t>
            </a:r>
            <a:r>
              <a:rPr lang="es-MX" sz="2300"/>
              <a:t>como</a:t>
            </a:r>
            <a:r>
              <a:rPr b="1" lang="es-MX" sz="2300"/>
              <a:t> base</a:t>
            </a:r>
            <a:endParaRPr b="1"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  <p:sp>
        <p:nvSpPr>
          <p:cNvPr id="240" name="Google Shape;240;g142c40a1ea2_0_2"/>
          <p:cNvSpPr txBox="1"/>
          <p:nvPr>
            <p:ph type="title"/>
          </p:nvPr>
        </p:nvSpPr>
        <p:spPr>
          <a:xfrm>
            <a:off x="2841284" y="227633"/>
            <a:ext cx="93507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MX" sz="2600"/>
              <a:t>Tema 2: Creación de Pull Request</a:t>
            </a:r>
            <a:endParaRPr sz="2900"/>
          </a:p>
        </p:txBody>
      </p:sp>
      <p:pic>
        <p:nvPicPr>
          <p:cNvPr descr="Picture 3" id="241" name="Google Shape;241;g142c40a1ea2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5820"/>
            <a:ext cx="3799501" cy="212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142c40a1ea2_0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575" y="2982125"/>
            <a:ext cx="11934825" cy="38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3b1d4db70f_0_135"/>
          <p:cNvSpPr txBox="1"/>
          <p:nvPr>
            <p:ph idx="1" type="body"/>
          </p:nvPr>
        </p:nvSpPr>
        <p:spPr>
          <a:xfrm>
            <a:off x="8106275" y="1545300"/>
            <a:ext cx="4094400" cy="52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rPr lang="es-MX" sz="1800"/>
              <a:t>Asegurarse el nombre del Pull Request contenga alguna de las palabras: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rPr b="1" lang="es-MX" sz="1800"/>
              <a:t>Closes</a:t>
            </a:r>
            <a:r>
              <a:rPr lang="es-MX" sz="1800"/>
              <a:t> #n,  </a:t>
            </a:r>
            <a:r>
              <a:rPr b="1" lang="es-MX" sz="1800"/>
              <a:t>Resolves</a:t>
            </a:r>
            <a:r>
              <a:rPr lang="es-MX" sz="1800"/>
              <a:t> #n, </a:t>
            </a:r>
            <a:r>
              <a:rPr b="1" lang="es-MX" sz="1800"/>
              <a:t>Fixes</a:t>
            </a:r>
            <a:r>
              <a:rPr lang="es-MX" sz="1800"/>
              <a:t> #n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rPr lang="es-MX" sz="1800"/>
              <a:t>Ejemplo: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b="1" sz="2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rPr b="1" lang="es-MX" sz="2100"/>
              <a:t>branch menu Closes #1</a:t>
            </a:r>
            <a:endParaRPr b="1" sz="2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b="1" sz="2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rPr b="1" lang="es-MX" sz="2100"/>
              <a:t>branch suma Resolves #2</a:t>
            </a:r>
            <a:endParaRPr b="1" sz="2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b="1" sz="2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rPr b="1" lang="es-MX" sz="2100"/>
              <a:t>branch resta Fixes #3</a:t>
            </a:r>
            <a:endParaRPr b="1" sz="2100"/>
          </a:p>
          <a:p>
            <a:pPr indent="0" lvl="0" marL="0" rtl="0" algn="ctr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  <p:sp>
        <p:nvSpPr>
          <p:cNvPr id="248" name="Google Shape;248;g13b1d4db70f_0_135"/>
          <p:cNvSpPr txBox="1"/>
          <p:nvPr>
            <p:ph type="title"/>
          </p:nvPr>
        </p:nvSpPr>
        <p:spPr>
          <a:xfrm>
            <a:off x="2841284" y="227633"/>
            <a:ext cx="93507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MX" sz="2600"/>
              <a:t>Tema 2: Creación de Pull Request</a:t>
            </a:r>
            <a:endParaRPr sz="2600"/>
          </a:p>
        </p:txBody>
      </p:sp>
      <p:pic>
        <p:nvPicPr>
          <p:cNvPr descr="Picture 3" id="249" name="Google Shape;249;g13b1d4db70f_0_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5820"/>
            <a:ext cx="3799501" cy="212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13b1d4db70f_0_1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" y="1191221"/>
            <a:ext cx="7922996" cy="52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138d877c12_0_0"/>
          <p:cNvSpPr txBox="1"/>
          <p:nvPr>
            <p:ph idx="1" type="body"/>
          </p:nvPr>
        </p:nvSpPr>
        <p:spPr>
          <a:xfrm>
            <a:off x="145300" y="1088100"/>
            <a:ext cx="12055500" cy="57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b="1" sz="24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2400"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es-MX" sz="3600"/>
              <a:t>Verificar se dispare WF automaticamente</a:t>
            </a:r>
            <a:endParaRPr sz="3600"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es-MX" sz="3600"/>
              <a:t>Resolver conflictos</a:t>
            </a:r>
            <a:endParaRPr sz="3600"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es-MX" sz="3600"/>
              <a:t>Esperar revisor apruebe los cambios</a:t>
            </a:r>
            <a:endParaRPr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  <p:sp>
        <p:nvSpPr>
          <p:cNvPr id="256" name="Google Shape;256;g2138d877c12_0_0"/>
          <p:cNvSpPr txBox="1"/>
          <p:nvPr>
            <p:ph type="title"/>
          </p:nvPr>
        </p:nvSpPr>
        <p:spPr>
          <a:xfrm>
            <a:off x="2841284" y="227633"/>
            <a:ext cx="93507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MX" sz="2600"/>
              <a:t>Tema 2: Creación de Pull Request</a:t>
            </a:r>
            <a:endParaRPr sz="2600"/>
          </a:p>
        </p:txBody>
      </p:sp>
      <p:pic>
        <p:nvPicPr>
          <p:cNvPr descr="Picture 3" id="257" name="Google Shape;257;g2138d877c12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5820"/>
            <a:ext cx="3799501" cy="212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3b1d4db70f_0_142"/>
          <p:cNvSpPr txBox="1"/>
          <p:nvPr>
            <p:ph idx="1" type="body"/>
          </p:nvPr>
        </p:nvSpPr>
        <p:spPr>
          <a:xfrm>
            <a:off x="7579900" y="1088100"/>
            <a:ext cx="4620900" cy="57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b="1" sz="24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rPr lang="es-MX" sz="2400"/>
              <a:t>Presionar </a:t>
            </a:r>
            <a:r>
              <a:rPr b="1" lang="es-MX" sz="2400"/>
              <a:t>Merge Pull Request</a:t>
            </a:r>
            <a:endParaRPr b="1"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b="1"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rPr lang="es-MX" sz="2400"/>
              <a:t>Presionar</a:t>
            </a:r>
            <a:r>
              <a:rPr b="1" lang="es-MX" sz="2400"/>
              <a:t> Confirm Merge</a:t>
            </a:r>
            <a:endParaRPr b="1"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  <p:sp>
        <p:nvSpPr>
          <p:cNvPr id="263" name="Google Shape;263;g13b1d4db70f_0_142"/>
          <p:cNvSpPr txBox="1"/>
          <p:nvPr>
            <p:ph type="title"/>
          </p:nvPr>
        </p:nvSpPr>
        <p:spPr>
          <a:xfrm>
            <a:off x="2841284" y="227633"/>
            <a:ext cx="93507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MX" sz="2600"/>
              <a:t>Tema 2: Creación Pull Request</a:t>
            </a:r>
            <a:endParaRPr sz="2900"/>
          </a:p>
        </p:txBody>
      </p:sp>
      <p:pic>
        <p:nvPicPr>
          <p:cNvPr descr="Picture 3" id="264" name="Google Shape;264;g13b1d4db70f_0_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5820"/>
            <a:ext cx="3799501" cy="212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13b1d4db70f_0_1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267421"/>
            <a:ext cx="7531861" cy="555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3b1d4db70f_0_153"/>
          <p:cNvSpPr txBox="1"/>
          <p:nvPr>
            <p:ph idx="1" type="body"/>
          </p:nvPr>
        </p:nvSpPr>
        <p:spPr>
          <a:xfrm>
            <a:off x="8903375" y="1088100"/>
            <a:ext cx="3297300" cy="57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rPr lang="es-MX" sz="2400"/>
              <a:t>Verificar nuestro </a:t>
            </a:r>
            <a:r>
              <a:rPr b="1" lang="es-MX" sz="2400"/>
              <a:t>codigo de media</a:t>
            </a:r>
            <a:r>
              <a:rPr lang="es-MX" sz="2400"/>
              <a:t> entre integrado al branch </a:t>
            </a:r>
            <a:r>
              <a:rPr b="1" lang="es-MX" sz="2400"/>
              <a:t>develop</a:t>
            </a:r>
            <a:endParaRPr b="1"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  <p:sp>
        <p:nvSpPr>
          <p:cNvPr id="271" name="Google Shape;271;g13b1d4db70f_0_153"/>
          <p:cNvSpPr txBox="1"/>
          <p:nvPr>
            <p:ph type="title"/>
          </p:nvPr>
        </p:nvSpPr>
        <p:spPr>
          <a:xfrm>
            <a:off x="2841284" y="227633"/>
            <a:ext cx="93507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MX" sz="2600"/>
              <a:t>Tema 2: Creación de Pull Request</a:t>
            </a:r>
            <a:endParaRPr sz="2600"/>
          </a:p>
        </p:txBody>
      </p:sp>
      <p:pic>
        <p:nvPicPr>
          <p:cNvPr descr="Picture 3" id="272" name="Google Shape;272;g13b1d4db70f_0_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5820"/>
            <a:ext cx="3799501" cy="212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13b1d4db70f_0_1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496023"/>
            <a:ext cx="8827175" cy="4520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07f4e2a2b9_0_41"/>
          <p:cNvSpPr txBox="1"/>
          <p:nvPr>
            <p:ph idx="1" type="body"/>
          </p:nvPr>
        </p:nvSpPr>
        <p:spPr>
          <a:xfrm>
            <a:off x="8401175" y="1088100"/>
            <a:ext cx="3799500" cy="57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rPr lang="es-MX" sz="2400"/>
              <a:t>Verificar que el issue </a:t>
            </a:r>
            <a:r>
              <a:rPr b="1" lang="es-MX" sz="2400"/>
              <a:t>media</a:t>
            </a:r>
            <a:r>
              <a:rPr lang="es-MX" sz="2400"/>
              <a:t> se haya movido automaticamente a columna </a:t>
            </a:r>
            <a:r>
              <a:rPr b="1" lang="es-MX" sz="2400"/>
              <a:t>Done ( solo al llegar a master )</a:t>
            </a:r>
            <a:endParaRPr b="1"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  <p:sp>
        <p:nvSpPr>
          <p:cNvPr id="279" name="Google Shape;279;g207f4e2a2b9_0_41"/>
          <p:cNvSpPr txBox="1"/>
          <p:nvPr>
            <p:ph type="title"/>
          </p:nvPr>
        </p:nvSpPr>
        <p:spPr>
          <a:xfrm>
            <a:off x="2841284" y="227633"/>
            <a:ext cx="93507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MX" sz="2600"/>
              <a:t>Tema 2: Creación de Pull Request</a:t>
            </a:r>
            <a:endParaRPr sz="2600"/>
          </a:p>
        </p:txBody>
      </p:sp>
      <p:pic>
        <p:nvPicPr>
          <p:cNvPr descr="Picture 3" id="280" name="Google Shape;280;g207f4e2a2b9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5820"/>
            <a:ext cx="3799501" cy="212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207f4e2a2b9_0_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" y="1343621"/>
            <a:ext cx="8313875" cy="532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15dbba4da6_0_37"/>
          <p:cNvSpPr txBox="1"/>
          <p:nvPr>
            <p:ph idx="1" type="body"/>
          </p:nvPr>
        </p:nvSpPr>
        <p:spPr>
          <a:xfrm>
            <a:off x="245600" y="1363800"/>
            <a:ext cx="121143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rPr lang="es-MX" sz="2400"/>
              <a:t>Repetir proceso para issue </a:t>
            </a:r>
            <a:r>
              <a:rPr b="1" lang="es-MX" sz="2600">
                <a:solidFill>
                  <a:srgbClr val="002060"/>
                </a:solidFill>
              </a:rPr>
              <a:t>desv_standard</a:t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  <p:sp>
        <p:nvSpPr>
          <p:cNvPr id="287" name="Google Shape;287;g215dbba4da6_0_37"/>
          <p:cNvSpPr txBox="1"/>
          <p:nvPr>
            <p:ph type="title"/>
          </p:nvPr>
        </p:nvSpPr>
        <p:spPr>
          <a:xfrm>
            <a:off x="2841284" y="227633"/>
            <a:ext cx="93507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MX" sz="2600"/>
              <a:t>Tema 2: Issue desv_standard</a:t>
            </a:r>
            <a:endParaRPr sz="2600"/>
          </a:p>
        </p:txBody>
      </p:sp>
      <p:pic>
        <p:nvPicPr>
          <p:cNvPr descr="Picture 3" id="288" name="Google Shape;288;g215dbba4da6_0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5820"/>
            <a:ext cx="3799501" cy="212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215dbba4da6_0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500" y="1608900"/>
            <a:ext cx="9160500" cy="524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15dbba4da6_0_61"/>
          <p:cNvSpPr txBox="1"/>
          <p:nvPr>
            <p:ph idx="1" type="body"/>
          </p:nvPr>
        </p:nvSpPr>
        <p:spPr>
          <a:xfrm>
            <a:off x="8675" y="1088100"/>
            <a:ext cx="12192000" cy="57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rPr lang="es-MX" sz="2400"/>
              <a:t>D</a:t>
            </a:r>
            <a:r>
              <a:rPr lang="es-MX" sz="2400"/>
              <a:t>esde la terminal bajar los cambios en branch develop, para descargar el codigo de issue media.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rPr lang="es-MX" sz="2400"/>
              <a:t>NOTA: el issue desv_standard depende de los calculos del issue media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rPr b="1" lang="es-MX" sz="2400"/>
              <a:t>git checkout develop</a:t>
            </a:r>
            <a:endParaRPr b="1"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b="1"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rPr b="1" lang="es-MX" sz="2400"/>
              <a:t>git pull </a:t>
            </a:r>
            <a:r>
              <a:rPr b="1" lang="es-MX" sz="2400"/>
              <a:t>origin</a:t>
            </a:r>
            <a:r>
              <a:rPr b="1" lang="es-MX" sz="2400"/>
              <a:t> develop</a:t>
            </a:r>
            <a:endParaRPr b="1"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b="1"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rPr b="1" lang="es-MX" sz="2400"/>
              <a:t>git branch </a:t>
            </a:r>
            <a:r>
              <a:rPr b="1" lang="es-MX" sz="2400">
                <a:solidFill>
                  <a:srgbClr val="002060"/>
                </a:solidFill>
              </a:rPr>
              <a:t>desv_standard</a:t>
            </a:r>
            <a:endParaRPr b="1" sz="2400">
              <a:solidFill>
                <a:srgbClr val="00206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b="1" sz="2400">
              <a:solidFill>
                <a:srgbClr val="00206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None/>
            </a:pPr>
            <a:r>
              <a:rPr b="1" lang="es-MX" sz="2400"/>
              <a:t>git checkout </a:t>
            </a:r>
            <a:r>
              <a:rPr b="1" lang="es-MX" sz="2400">
                <a:solidFill>
                  <a:srgbClr val="002060"/>
                </a:solidFill>
              </a:rPr>
              <a:t>desv_standard</a:t>
            </a:r>
            <a:endParaRPr b="1" sz="2400">
              <a:solidFill>
                <a:srgbClr val="00206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b="1" sz="2400">
              <a:solidFill>
                <a:srgbClr val="00206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  <p:sp>
        <p:nvSpPr>
          <p:cNvPr id="295" name="Google Shape;295;g215dbba4da6_0_61"/>
          <p:cNvSpPr txBox="1"/>
          <p:nvPr>
            <p:ph type="title"/>
          </p:nvPr>
        </p:nvSpPr>
        <p:spPr>
          <a:xfrm>
            <a:off x="2841284" y="227633"/>
            <a:ext cx="93507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MX" sz="2600"/>
              <a:t>Tema 2: Creación de branch desv_standard</a:t>
            </a:r>
            <a:endParaRPr sz="2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15dbba4da6_0_68"/>
          <p:cNvSpPr txBox="1"/>
          <p:nvPr>
            <p:ph idx="1" type="body"/>
          </p:nvPr>
        </p:nvSpPr>
        <p:spPr>
          <a:xfrm>
            <a:off x="780000" y="1929975"/>
            <a:ext cx="106320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/>
              <a:t>Crear  </a:t>
            </a:r>
            <a:r>
              <a:rPr b="1" lang="es-MX" sz="2000"/>
              <a:t>desv_standard</a:t>
            </a:r>
            <a:r>
              <a:rPr b="1" lang="es-MX" sz="2000"/>
              <a:t>.spec.ts</a:t>
            </a:r>
            <a:r>
              <a:rPr lang="es-MX" sz="2000"/>
              <a:t> en carpeta en src/app/desv_standard</a:t>
            </a:r>
            <a:endParaRPr sz="2000"/>
          </a:p>
          <a:p>
            <a:pPr indent="-44576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s-MX" sz="2000"/>
              <a:t>cd src/app</a:t>
            </a:r>
            <a:endParaRPr sz="2000"/>
          </a:p>
          <a:p>
            <a:pPr indent="-44576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s-MX" sz="2000"/>
              <a:t>mkdir desv_standard</a:t>
            </a:r>
            <a:endParaRPr sz="2000"/>
          </a:p>
          <a:p>
            <a:pPr indent="-44576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s-MX" sz="2000"/>
              <a:t>cd desv_standard</a:t>
            </a:r>
            <a:endParaRPr sz="2000"/>
          </a:p>
          <a:p>
            <a:pPr indent="-44576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s-MX" sz="2000"/>
              <a:t>vi </a:t>
            </a:r>
            <a:r>
              <a:rPr b="1" lang="es-MX" sz="2000"/>
              <a:t>desv_standard.spec.ts</a:t>
            </a:r>
            <a:endParaRPr b="1" sz="20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  <p:sp>
        <p:nvSpPr>
          <p:cNvPr id="301" name="Google Shape;301;g215dbba4da6_0_68"/>
          <p:cNvSpPr txBox="1"/>
          <p:nvPr>
            <p:ph type="title"/>
          </p:nvPr>
        </p:nvSpPr>
        <p:spPr>
          <a:xfrm>
            <a:off x="2841284" y="227633"/>
            <a:ext cx="93507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MX" sz="2600"/>
              <a:t>Tema 2: </a:t>
            </a:r>
            <a:r>
              <a:rPr lang="es-MX" sz="2600">
                <a:solidFill>
                  <a:srgbClr val="FF0000"/>
                </a:solidFill>
              </a:rPr>
              <a:t>Primero</a:t>
            </a:r>
            <a:r>
              <a:rPr lang="es-MX" sz="2600"/>
              <a:t> creamos pruebas para issue desv_standard</a:t>
            </a:r>
            <a:endParaRPr sz="2900"/>
          </a:p>
        </p:txBody>
      </p:sp>
      <p:pic>
        <p:nvPicPr>
          <p:cNvPr descr="Picture 3" id="302" name="Google Shape;302;g215dbba4da6_0_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5820"/>
            <a:ext cx="3799501" cy="212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215dbba4da6_0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500" y="2664675"/>
            <a:ext cx="12192000" cy="418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15dbba4da6_0_75"/>
          <p:cNvSpPr txBox="1"/>
          <p:nvPr>
            <p:ph idx="1" type="body"/>
          </p:nvPr>
        </p:nvSpPr>
        <p:spPr>
          <a:xfrm>
            <a:off x="1243975" y="2894850"/>
            <a:ext cx="106320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300"/>
              <a:t>Si ejecutamos :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000">
                <a:solidFill>
                  <a:srgbClr val="0A306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npm test -- --no-watch --no-progress --browsers=ChromeHeadlessCI</a:t>
            </a:r>
            <a:endParaRPr b="1" sz="3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300"/>
              <a:t>Todas las pruebas </a:t>
            </a:r>
            <a:r>
              <a:rPr b="1" lang="es-MX" sz="2300">
                <a:solidFill>
                  <a:srgbClr val="FF0000"/>
                </a:solidFill>
              </a:rPr>
              <a:t>fallaran</a:t>
            </a:r>
            <a:r>
              <a:rPr lang="es-MX" sz="2300"/>
              <a:t>, debido a :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s-MX" sz="2300"/>
              <a:t>No existe la clase desv_standard, 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s-MX" sz="2300"/>
              <a:t>No existen los metodos con el codigo que hagan pasar las pruebas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  <p:sp>
        <p:nvSpPr>
          <p:cNvPr id="309" name="Google Shape;309;g215dbba4da6_0_75"/>
          <p:cNvSpPr txBox="1"/>
          <p:nvPr>
            <p:ph type="title"/>
          </p:nvPr>
        </p:nvSpPr>
        <p:spPr>
          <a:xfrm>
            <a:off x="2841284" y="227633"/>
            <a:ext cx="93507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MX" sz="2600"/>
              <a:t>Tema 2: Hacemos que </a:t>
            </a:r>
            <a:r>
              <a:rPr lang="es-MX" sz="2600">
                <a:solidFill>
                  <a:srgbClr val="FF0000"/>
                </a:solidFill>
              </a:rPr>
              <a:t>fallen</a:t>
            </a:r>
            <a:r>
              <a:rPr lang="es-MX" sz="2600"/>
              <a:t> las pruebas de desv_standard</a:t>
            </a:r>
            <a:endParaRPr sz="2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"/>
          <p:cNvSpPr txBox="1"/>
          <p:nvPr>
            <p:ph idx="1" type="body"/>
          </p:nvPr>
        </p:nvSpPr>
        <p:spPr>
          <a:xfrm>
            <a:off x="6441128" y="1139483"/>
            <a:ext cx="5148000" cy="5718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0000" lnSpcReduction="10000"/>
          </a:bodyPr>
          <a:lstStyle/>
          <a:p>
            <a:pPr indent="0" lvl="0" marL="457200" rtl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157205"/>
              <a:buNone/>
            </a:pPr>
            <a:r>
              <a:t/>
            </a:r>
            <a:endParaRPr sz="2290"/>
          </a:p>
          <a:p>
            <a:pPr indent="0" lvl="0" marL="457200" rtl="0" algn="just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ct val="106951"/>
              <a:buNone/>
            </a:pPr>
            <a:r>
              <a:rPr lang="es-MX" sz="3366"/>
              <a:t>Es importante conocer los fundamentos de herramientas para almacenar código de forma segura y eficiente, </a:t>
            </a:r>
            <a:endParaRPr sz="3366"/>
          </a:p>
          <a:p>
            <a:pPr indent="-404989" lvl="0" marL="457200" rtl="0" algn="just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ct val="117820"/>
              <a:buChar char="•"/>
            </a:pPr>
            <a:r>
              <a:rPr lang="es-MX" sz="3366"/>
              <a:t>Trabajar en equipos remotos </a:t>
            </a:r>
            <a:endParaRPr sz="3366"/>
          </a:p>
          <a:p>
            <a:pPr indent="-404989" lvl="0" marL="457200" rtl="0" algn="just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ct val="117820"/>
              <a:buChar char="•"/>
            </a:pPr>
            <a:r>
              <a:rPr lang="es-MX" sz="3366"/>
              <a:t>Administrar tu proyecto de software con tableros Kanban</a:t>
            </a:r>
            <a:endParaRPr sz="3366"/>
          </a:p>
          <a:p>
            <a:pPr indent="-378310" lvl="0" marL="457200" rtl="0" algn="just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s-MX" sz="3366"/>
              <a:t>Desplegar en producción tus proyectos</a:t>
            </a:r>
            <a:endParaRPr sz="3366"/>
          </a:p>
          <a:p>
            <a:pPr indent="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79999"/>
              <a:buNone/>
            </a:pPr>
            <a:r>
              <a:t/>
            </a:r>
            <a:endParaRPr sz="2000"/>
          </a:p>
          <a:p>
            <a:pPr indent="0" lvl="0" marL="457200" rtl="0" algn="l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SzPct val="90000"/>
              <a:buNone/>
            </a:pPr>
            <a:r>
              <a:t/>
            </a:r>
            <a:endParaRPr/>
          </a:p>
        </p:txBody>
      </p:sp>
      <p:sp>
        <p:nvSpPr>
          <p:cNvPr id="119" name="Google Shape;119;p14"/>
          <p:cNvSpPr txBox="1"/>
          <p:nvPr>
            <p:ph type="title"/>
          </p:nvPr>
        </p:nvSpPr>
        <p:spPr>
          <a:xfrm>
            <a:off x="2841284" y="227633"/>
            <a:ext cx="8071151" cy="6586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entury Gothic"/>
              <a:buNone/>
            </a:pPr>
            <a:r>
              <a:rPr lang="es-MX"/>
              <a:t>Propósito | Tema 1: Introduccion a Git y Github</a:t>
            </a:r>
            <a:endParaRPr/>
          </a:p>
        </p:txBody>
      </p:sp>
      <p:pic>
        <p:nvPicPr>
          <p:cNvPr descr="Picture 3" id="120" name="Google Shape;120;p14"/>
          <p:cNvPicPr preferRelativeResize="0"/>
          <p:nvPr/>
        </p:nvPicPr>
        <p:blipFill rotWithShape="1">
          <a:blip r:embed="rId3">
            <a:alphaModFix/>
          </a:blip>
          <a:srcRect b="0" l="0" r="76695" t="58200"/>
          <a:stretch/>
        </p:blipFill>
        <p:spPr>
          <a:xfrm>
            <a:off x="0" y="3989021"/>
            <a:ext cx="2841276" cy="285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874" y="1114924"/>
            <a:ext cx="5148001" cy="5682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15dbba4da6_0_80"/>
          <p:cNvSpPr txBox="1"/>
          <p:nvPr>
            <p:ph idx="1" type="body"/>
          </p:nvPr>
        </p:nvSpPr>
        <p:spPr>
          <a:xfrm>
            <a:off x="780000" y="1430175"/>
            <a:ext cx="106320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  <a:p>
            <a:pPr indent="-36703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80"/>
              <a:buChar char="•"/>
            </a:pPr>
            <a:r>
              <a:rPr lang="es-MX" sz="2300"/>
              <a:t>Crear  </a:t>
            </a:r>
            <a:r>
              <a:rPr b="1" lang="es-MX" sz="2300"/>
              <a:t>desv_standard</a:t>
            </a:r>
            <a:r>
              <a:rPr b="1" lang="es-MX" sz="2300"/>
              <a:t>.ts</a:t>
            </a:r>
            <a:r>
              <a:rPr lang="es-MX" sz="2300"/>
              <a:t> en carpeta en src/app/desv_standard</a:t>
            </a:r>
            <a:endParaRPr sz="2300"/>
          </a:p>
          <a:p>
            <a:pPr indent="-36703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80"/>
              <a:buChar char="•"/>
            </a:pPr>
            <a:r>
              <a:rPr lang="es-MX" sz="2300"/>
              <a:t>vi desv_standard.ts</a:t>
            </a:r>
            <a:endParaRPr sz="24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  <p:sp>
        <p:nvSpPr>
          <p:cNvPr id="315" name="Google Shape;315;g215dbba4da6_0_80"/>
          <p:cNvSpPr txBox="1"/>
          <p:nvPr>
            <p:ph type="title"/>
          </p:nvPr>
        </p:nvSpPr>
        <p:spPr>
          <a:xfrm>
            <a:off x="2841284" y="227633"/>
            <a:ext cx="93507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MX" sz="2600"/>
              <a:t>Tema 2: Creamos codigo minimo para que pasen las pruebas de desv_standard</a:t>
            </a:r>
            <a:endParaRPr sz="2900"/>
          </a:p>
        </p:txBody>
      </p:sp>
      <p:pic>
        <p:nvPicPr>
          <p:cNvPr descr="Picture 3" id="316" name="Google Shape;316;g215dbba4da6_0_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5820"/>
            <a:ext cx="3799501" cy="212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215dbba4da6_0_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500" y="2088675"/>
            <a:ext cx="12192000" cy="475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15dbba4da6_0_87"/>
          <p:cNvSpPr txBox="1"/>
          <p:nvPr>
            <p:ph idx="1" type="body"/>
          </p:nvPr>
        </p:nvSpPr>
        <p:spPr>
          <a:xfrm>
            <a:off x="1243975" y="2894850"/>
            <a:ext cx="106320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300"/>
              <a:t>Si ejecutamos nuevamente: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000">
                <a:solidFill>
                  <a:srgbClr val="0A306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npm test -- --no-watch --no-progress --browsers=ChromeHeadlessCI</a:t>
            </a:r>
            <a:endParaRPr b="1" sz="3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300"/>
              <a:t>Las pruebas unitarias </a:t>
            </a:r>
            <a:r>
              <a:rPr b="1" lang="es-MX" sz="2300">
                <a:solidFill>
                  <a:schemeClr val="accent6"/>
                </a:solidFill>
              </a:rPr>
              <a:t>pasaran</a:t>
            </a:r>
            <a:endParaRPr b="1" sz="23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  <p:sp>
        <p:nvSpPr>
          <p:cNvPr id="323" name="Google Shape;323;g215dbba4da6_0_87"/>
          <p:cNvSpPr txBox="1"/>
          <p:nvPr>
            <p:ph type="title"/>
          </p:nvPr>
        </p:nvSpPr>
        <p:spPr>
          <a:xfrm>
            <a:off x="2841284" y="227633"/>
            <a:ext cx="93507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MX" sz="2600"/>
              <a:t>Tema 2: Hacemos que </a:t>
            </a:r>
            <a:r>
              <a:rPr lang="es-MX" sz="2600">
                <a:solidFill>
                  <a:schemeClr val="accent6"/>
                </a:solidFill>
              </a:rPr>
              <a:t>pasen</a:t>
            </a:r>
            <a:r>
              <a:rPr lang="es-MX" sz="2600"/>
              <a:t> las pruebas  de desv_standard</a:t>
            </a:r>
            <a:endParaRPr sz="29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5dbba4da6_0_95"/>
          <p:cNvSpPr txBox="1"/>
          <p:nvPr>
            <p:ph idx="1" type="body"/>
          </p:nvPr>
        </p:nvSpPr>
        <p:spPr>
          <a:xfrm>
            <a:off x="1243975" y="3911500"/>
            <a:ext cx="106320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100"/>
              <a:t>En caso que sea necesario hacer mejoras al codigo existente, sin que se rompan las pruebas</a:t>
            </a:r>
            <a:endParaRPr sz="3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A306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A306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  <p:sp>
        <p:nvSpPr>
          <p:cNvPr id="329" name="Google Shape;329;g215dbba4da6_0_95"/>
          <p:cNvSpPr txBox="1"/>
          <p:nvPr>
            <p:ph type="title"/>
          </p:nvPr>
        </p:nvSpPr>
        <p:spPr>
          <a:xfrm>
            <a:off x="2841284" y="227633"/>
            <a:ext cx="93507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MX" sz="2600"/>
              <a:t>Tema 2: Refactoring</a:t>
            </a:r>
            <a:endParaRPr sz="29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15dbba4da6_0_112"/>
          <p:cNvSpPr txBox="1"/>
          <p:nvPr>
            <p:ph idx="1" type="body"/>
          </p:nvPr>
        </p:nvSpPr>
        <p:spPr>
          <a:xfrm>
            <a:off x="1243975" y="2894850"/>
            <a:ext cx="106320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300"/>
              <a:t>Subir branch desv_standard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000">
                <a:solidFill>
                  <a:srgbClr val="0A306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git add .</a:t>
            </a:r>
            <a:endParaRPr b="1" sz="2000">
              <a:solidFill>
                <a:srgbClr val="0A306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A306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000">
                <a:solidFill>
                  <a:srgbClr val="0A306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git commit -m “create branch desv_standard #2”</a:t>
            </a:r>
            <a:endParaRPr b="1" sz="2000">
              <a:solidFill>
                <a:srgbClr val="0A306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A306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000">
                <a:solidFill>
                  <a:srgbClr val="0A306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git push origin desv_standard</a:t>
            </a:r>
            <a:endParaRPr b="1" sz="2000">
              <a:solidFill>
                <a:srgbClr val="0A306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100"/>
              <a:t>Crear Pull request de </a:t>
            </a:r>
            <a:r>
              <a:rPr b="1" lang="es-MX" sz="3100"/>
              <a:t>desv_standard</a:t>
            </a:r>
            <a:r>
              <a:rPr lang="es-MX" sz="3100"/>
              <a:t> a </a:t>
            </a:r>
            <a:r>
              <a:rPr b="1" lang="es-MX" sz="3100"/>
              <a:t>develop</a:t>
            </a:r>
            <a:endParaRPr b="1" sz="3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600"/>
              <a:t>NOTA:  en Pull Request poner </a:t>
            </a:r>
            <a:r>
              <a:rPr b="1" lang="es-MX" sz="2600"/>
              <a:t>Closes #2</a:t>
            </a:r>
            <a:endParaRPr b="1" sz="26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  <p:sp>
        <p:nvSpPr>
          <p:cNvPr id="335" name="Google Shape;335;g215dbba4da6_0_112"/>
          <p:cNvSpPr txBox="1"/>
          <p:nvPr>
            <p:ph type="title"/>
          </p:nvPr>
        </p:nvSpPr>
        <p:spPr>
          <a:xfrm>
            <a:off x="2841284" y="227633"/>
            <a:ext cx="93507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MX" sz="2600"/>
              <a:t>Tema 2: Mapa de branchs</a:t>
            </a:r>
            <a:endParaRPr sz="29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54"/>
          <p:cNvGrpSpPr/>
          <p:nvPr/>
        </p:nvGrpSpPr>
        <p:grpSpPr>
          <a:xfrm>
            <a:off x="1299246" y="2146563"/>
            <a:ext cx="9751043" cy="4094079"/>
            <a:chOff x="710313" y="2160812"/>
            <a:chExt cx="9751043" cy="4094079"/>
          </a:xfrm>
        </p:grpSpPr>
        <p:sp>
          <p:nvSpPr>
            <p:cNvPr id="341" name="Google Shape;341;p54"/>
            <p:cNvSpPr/>
            <p:nvPr/>
          </p:nvSpPr>
          <p:spPr>
            <a:xfrm>
              <a:off x="1144265" y="2187544"/>
              <a:ext cx="9317091" cy="863007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54"/>
            <p:cNvSpPr/>
            <p:nvPr/>
          </p:nvSpPr>
          <p:spPr>
            <a:xfrm>
              <a:off x="710313" y="2160812"/>
              <a:ext cx="890593" cy="89059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784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54"/>
            <p:cNvSpPr/>
            <p:nvPr/>
          </p:nvSpPr>
          <p:spPr>
            <a:xfrm>
              <a:off x="1144265" y="3265005"/>
              <a:ext cx="9317091" cy="863007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54"/>
            <p:cNvSpPr/>
            <p:nvPr/>
          </p:nvSpPr>
          <p:spPr>
            <a:xfrm>
              <a:off x="710313" y="3238861"/>
              <a:ext cx="890593" cy="89059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784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54"/>
            <p:cNvSpPr/>
            <p:nvPr/>
          </p:nvSpPr>
          <p:spPr>
            <a:xfrm>
              <a:off x="1144265" y="4346257"/>
              <a:ext cx="9317091" cy="863007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54"/>
            <p:cNvSpPr/>
            <p:nvPr/>
          </p:nvSpPr>
          <p:spPr>
            <a:xfrm>
              <a:off x="710313" y="4307758"/>
              <a:ext cx="890593" cy="89059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784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54"/>
            <p:cNvSpPr/>
            <p:nvPr/>
          </p:nvSpPr>
          <p:spPr>
            <a:xfrm>
              <a:off x="1144265" y="5378549"/>
              <a:ext cx="9317091" cy="862093"/>
            </a:xfrm>
            <a:prstGeom prst="rect">
              <a:avLst/>
            </a:prstGeom>
            <a:solidFill>
              <a:srgbClr val="4733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54"/>
            <p:cNvSpPr/>
            <p:nvPr/>
          </p:nvSpPr>
          <p:spPr>
            <a:xfrm>
              <a:off x="710313" y="5364298"/>
              <a:ext cx="890593" cy="89059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784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9" name="Google Shape;349;p54"/>
          <p:cNvSpPr txBox="1"/>
          <p:nvPr>
            <p:ph type="title"/>
          </p:nvPr>
        </p:nvSpPr>
        <p:spPr>
          <a:xfrm>
            <a:off x="2841284" y="227633"/>
            <a:ext cx="8071151" cy="6586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s-MX"/>
              <a:t>Panorámica de la sesión</a:t>
            </a:r>
            <a:endParaRPr/>
          </a:p>
        </p:txBody>
      </p:sp>
      <p:sp>
        <p:nvSpPr>
          <p:cNvPr id="350" name="Google Shape;350;p54"/>
          <p:cNvSpPr txBox="1"/>
          <p:nvPr/>
        </p:nvSpPr>
        <p:spPr>
          <a:xfrm>
            <a:off x="1888179" y="2248184"/>
            <a:ext cx="8480181" cy="71322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65525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BFBFB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1" name="Google Shape;351;p54"/>
          <p:cNvSpPr txBox="1"/>
          <p:nvPr/>
        </p:nvSpPr>
        <p:spPr>
          <a:xfrm>
            <a:off x="1888179" y="3325645"/>
            <a:ext cx="8480181" cy="71322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65525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accent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2" name="Google Shape;352;p54"/>
          <p:cNvSpPr txBox="1"/>
          <p:nvPr/>
        </p:nvSpPr>
        <p:spPr>
          <a:xfrm>
            <a:off x="1888179" y="4406897"/>
            <a:ext cx="8480181" cy="71322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65525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MX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Tema 3: Pruebas de integracion</a:t>
            </a:r>
            <a:endParaRPr b="1" i="0" sz="2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53" name="Google Shape;353;p54"/>
          <p:cNvGrpSpPr/>
          <p:nvPr/>
        </p:nvGrpSpPr>
        <p:grpSpPr>
          <a:xfrm>
            <a:off x="245864" y="1343941"/>
            <a:ext cx="2035735" cy="516155"/>
            <a:chOff x="238991" y="1390514"/>
            <a:chExt cx="2980520" cy="755703"/>
          </a:xfrm>
        </p:grpSpPr>
        <p:grpSp>
          <p:nvGrpSpPr>
            <p:cNvPr id="354" name="Google Shape;354;p54"/>
            <p:cNvGrpSpPr/>
            <p:nvPr/>
          </p:nvGrpSpPr>
          <p:grpSpPr>
            <a:xfrm>
              <a:off x="238991" y="1390514"/>
              <a:ext cx="755703" cy="755703"/>
              <a:chOff x="4514381" y="5355965"/>
              <a:chExt cx="1217066" cy="1217066"/>
            </a:xfrm>
          </p:grpSpPr>
          <p:sp>
            <p:nvSpPr>
              <p:cNvPr id="355" name="Google Shape;355;p54"/>
              <p:cNvSpPr/>
              <p:nvPr/>
            </p:nvSpPr>
            <p:spPr>
              <a:xfrm>
                <a:off x="4514381" y="5355965"/>
                <a:ext cx="1217066" cy="1217066"/>
              </a:xfrm>
              <a:prstGeom prst="ellipse">
                <a:avLst/>
              </a:prstGeom>
              <a:gradFill>
                <a:gsLst>
                  <a:gs pos="0">
                    <a:srgbClr val="004E61"/>
                  </a:gs>
                  <a:gs pos="50000">
                    <a:srgbClr val="00718D"/>
                  </a:gs>
                  <a:gs pos="100000">
                    <a:srgbClr val="0088AA"/>
                  </a:gs>
                </a:gsLst>
                <a:lin ang="2700000" scaled="0"/>
              </a:gradFill>
              <a:ln>
                <a:noFill/>
              </a:ln>
              <a:effectLst>
                <a:outerShdw blurRad="190500" algn="ctr" dir="2700000" dist="228600">
                  <a:srgbClr val="000000">
                    <a:alpha val="2784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56" name="Google Shape;356;p54"/>
              <p:cNvSpPr/>
              <p:nvPr/>
            </p:nvSpPr>
            <p:spPr>
              <a:xfrm>
                <a:off x="4665715" y="5508436"/>
                <a:ext cx="914399" cy="9143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317500" sx="102000" rotWithShape="0" algn="ctr" dist="12700" sy="102000">
                  <a:srgbClr val="000000">
                    <a:alpha val="6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i="0" lang="es-MX" sz="1600" u="none" cap="none" strike="noStrike">
                    <a:solidFill>
                      <a:srgbClr val="F2F2F2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1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57" name="Google Shape;357;p54"/>
            <p:cNvSpPr txBox="1"/>
            <p:nvPr/>
          </p:nvSpPr>
          <p:spPr>
            <a:xfrm>
              <a:off x="1210045" y="1445200"/>
              <a:ext cx="2009466" cy="6308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s-MX" sz="11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Sesión Síncrona 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-MX" sz="1100" u="none" cap="none" strike="noStrike">
                  <a:solidFill>
                    <a:srgbClr val="03819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Aprender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8" name="Google Shape;358;p54"/>
          <p:cNvSpPr/>
          <p:nvPr/>
        </p:nvSpPr>
        <p:spPr>
          <a:xfrm>
            <a:off x="149086" y="1323511"/>
            <a:ext cx="2193814" cy="557014"/>
          </a:xfrm>
          <a:prstGeom prst="rect">
            <a:avLst/>
          </a:prstGeom>
          <a:noFill/>
          <a:ln cap="flat" cmpd="sng" w="19050">
            <a:solidFill>
              <a:srgbClr val="F2F2F2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Picture 3" id="359" name="Google Shape;35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439094"/>
            <a:ext cx="2509224" cy="140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15dbba4da6_0_141"/>
          <p:cNvSpPr txBox="1"/>
          <p:nvPr>
            <p:ph idx="1" type="body"/>
          </p:nvPr>
        </p:nvSpPr>
        <p:spPr>
          <a:xfrm>
            <a:off x="1243975" y="2894850"/>
            <a:ext cx="106320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500"/>
              <a:t>Las pruebas de integracion permiten:</a:t>
            </a: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s-MX" sz="2500"/>
              <a:t>Probar funcionalidad que integre elementos de UI con variables</a:t>
            </a:r>
            <a:endParaRPr sz="2500"/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s-MX" sz="2500"/>
              <a:t>Integracion de UI con llamada a metodos</a:t>
            </a:r>
            <a:endParaRPr sz="2500"/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s-MX" sz="2500"/>
              <a:t>Integracion de UI con visualizacion de contenidos</a:t>
            </a:r>
            <a:endParaRPr sz="2500"/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s-MX" sz="2500"/>
              <a:t>Llamado a metodos con eventos como Click de un boton</a:t>
            </a:r>
            <a:endParaRPr sz="2500"/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s-MX" sz="2500"/>
              <a:t>Probar llamadas a Services de una API</a:t>
            </a: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  <p:sp>
        <p:nvSpPr>
          <p:cNvPr id="365" name="Google Shape;365;g215dbba4da6_0_141"/>
          <p:cNvSpPr txBox="1"/>
          <p:nvPr>
            <p:ph type="title"/>
          </p:nvPr>
        </p:nvSpPr>
        <p:spPr>
          <a:xfrm>
            <a:off x="2841284" y="227633"/>
            <a:ext cx="93507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MX" sz="2600"/>
              <a:t>Tema 3: Pruebas de integracion</a:t>
            </a:r>
            <a:endParaRPr sz="29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15dbba4da6_0_146"/>
          <p:cNvSpPr txBox="1"/>
          <p:nvPr>
            <p:ph idx="1" type="body"/>
          </p:nvPr>
        </p:nvSpPr>
        <p:spPr>
          <a:xfrm>
            <a:off x="289850" y="1762025"/>
            <a:ext cx="12114300" cy="50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rPr lang="es-MX" sz="2400"/>
              <a:t>Crear issue </a:t>
            </a:r>
            <a:r>
              <a:rPr b="1" lang="es-MX" sz="2600">
                <a:solidFill>
                  <a:srgbClr val="002060"/>
                </a:solidFill>
              </a:rPr>
              <a:t>integration-test con las siguientes pruebas:</a:t>
            </a:r>
            <a:endParaRPr b="1" sz="2600">
              <a:solidFill>
                <a:srgbClr val="00206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b="1" sz="4000">
              <a:solidFill>
                <a:srgbClr val="002060"/>
              </a:solidFill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Char char="-"/>
            </a:pPr>
            <a:r>
              <a:rPr lang="es-MX" sz="2750">
                <a:solidFill>
                  <a:srgbClr val="C3372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Should set petname model through ngModel</a:t>
            </a:r>
            <a:endParaRPr sz="2750">
              <a:solidFill>
                <a:srgbClr val="C3372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Char char="-"/>
            </a:pPr>
            <a:r>
              <a:rPr lang="es-MX" sz="2750">
                <a:solidFill>
                  <a:srgbClr val="C3372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Should call postCompletion method</a:t>
            </a:r>
            <a:endParaRPr sz="2750">
              <a:solidFill>
                <a:srgbClr val="C3372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Char char="-"/>
            </a:pPr>
            <a:r>
              <a:rPr lang="es-MX" sz="2750">
                <a:solidFill>
                  <a:srgbClr val="C3372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Should call completition method when i click the generatepet button</a:t>
            </a:r>
            <a:endParaRPr sz="2750">
              <a:solidFill>
                <a:srgbClr val="C3372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Char char="-"/>
            </a:pPr>
            <a:r>
              <a:rPr lang="es-MX" sz="2750">
                <a:solidFill>
                  <a:srgbClr val="C3372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Should render component.result in div result</a:t>
            </a:r>
            <a:endParaRPr b="1" sz="4000">
              <a:solidFill>
                <a:srgbClr val="00206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b="1" sz="4000">
              <a:solidFill>
                <a:srgbClr val="00206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b="1" sz="4000">
              <a:solidFill>
                <a:srgbClr val="00206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b="1" sz="2600">
              <a:solidFill>
                <a:srgbClr val="00206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  <p:sp>
        <p:nvSpPr>
          <p:cNvPr id="371" name="Google Shape;371;g215dbba4da6_0_146"/>
          <p:cNvSpPr txBox="1"/>
          <p:nvPr>
            <p:ph type="title"/>
          </p:nvPr>
        </p:nvSpPr>
        <p:spPr>
          <a:xfrm>
            <a:off x="2841284" y="227633"/>
            <a:ext cx="93507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MX" sz="2600"/>
              <a:t>Tema 3: Issue integration-test</a:t>
            </a:r>
            <a:endParaRPr sz="2600"/>
          </a:p>
        </p:txBody>
      </p:sp>
      <p:pic>
        <p:nvPicPr>
          <p:cNvPr descr="Picture 3" id="372" name="Google Shape;372;g215dbba4da6_0_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5820"/>
            <a:ext cx="3799501" cy="212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15dbba4da6_0_153"/>
          <p:cNvSpPr txBox="1"/>
          <p:nvPr>
            <p:ph idx="1" type="body"/>
          </p:nvPr>
        </p:nvSpPr>
        <p:spPr>
          <a:xfrm>
            <a:off x="8675" y="1088100"/>
            <a:ext cx="12192000" cy="57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rPr lang="es-MX" sz="2400"/>
              <a:t>Desde la terminal bajar los cambios en branch develop, para descargar la version actualizada 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rPr b="1" lang="es-MX" sz="2400"/>
              <a:t>git checkout develop</a:t>
            </a:r>
            <a:endParaRPr b="1"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b="1"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rPr b="1" lang="es-MX" sz="2400"/>
              <a:t>git pull origin develop</a:t>
            </a:r>
            <a:endParaRPr b="1"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b="1"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rPr b="1" lang="es-MX" sz="2400"/>
              <a:t>git branch </a:t>
            </a:r>
            <a:r>
              <a:rPr b="1" lang="es-MX" sz="2400">
                <a:solidFill>
                  <a:srgbClr val="002060"/>
                </a:solidFill>
              </a:rPr>
              <a:t>integration-test</a:t>
            </a:r>
            <a:endParaRPr b="1" sz="2400">
              <a:solidFill>
                <a:srgbClr val="00206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b="1" sz="2400">
              <a:solidFill>
                <a:srgbClr val="00206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None/>
            </a:pPr>
            <a:r>
              <a:rPr b="1" lang="es-MX" sz="2400"/>
              <a:t>git checkout </a:t>
            </a:r>
            <a:r>
              <a:rPr b="1" lang="es-MX" sz="2400">
                <a:solidFill>
                  <a:srgbClr val="002060"/>
                </a:solidFill>
              </a:rPr>
              <a:t>integration-test</a:t>
            </a:r>
            <a:endParaRPr b="1" sz="2400">
              <a:solidFill>
                <a:srgbClr val="00206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  <p:sp>
        <p:nvSpPr>
          <p:cNvPr id="378" name="Google Shape;378;g215dbba4da6_0_153"/>
          <p:cNvSpPr txBox="1"/>
          <p:nvPr>
            <p:ph type="title"/>
          </p:nvPr>
        </p:nvSpPr>
        <p:spPr>
          <a:xfrm>
            <a:off x="2841284" y="227633"/>
            <a:ext cx="93507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MX" sz="2600"/>
              <a:t>Tema 2: Creación de branch integration-test</a:t>
            </a:r>
            <a:endParaRPr sz="26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15dbba4da6_0_158"/>
          <p:cNvSpPr txBox="1"/>
          <p:nvPr>
            <p:ph idx="1" type="body"/>
          </p:nvPr>
        </p:nvSpPr>
        <p:spPr>
          <a:xfrm>
            <a:off x="780000" y="1929975"/>
            <a:ext cx="106320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/>
              <a:t>Actualizar</a:t>
            </a:r>
            <a:r>
              <a:rPr lang="es-MX" sz="1800"/>
              <a:t>  </a:t>
            </a:r>
            <a:r>
              <a:rPr b="1" lang="es-MX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textdavinci003</a:t>
            </a:r>
            <a:r>
              <a:rPr b="1" lang="es-MX" sz="1800"/>
              <a:t>.component.spec.ts</a:t>
            </a:r>
            <a:r>
              <a:rPr lang="es-MX" sz="1800"/>
              <a:t> en carpeta en src/app/</a:t>
            </a:r>
            <a:r>
              <a:rPr lang="es-MX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textdavinci003,</a:t>
            </a:r>
            <a:endParaRPr sz="18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 acuerdo al siguiente codigo:</a:t>
            </a:r>
            <a:endParaRPr sz="18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  <p:sp>
        <p:nvSpPr>
          <p:cNvPr id="384" name="Google Shape;384;g215dbba4da6_0_158"/>
          <p:cNvSpPr txBox="1"/>
          <p:nvPr>
            <p:ph type="title"/>
          </p:nvPr>
        </p:nvSpPr>
        <p:spPr>
          <a:xfrm>
            <a:off x="2841309" y="360358"/>
            <a:ext cx="93507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MX" sz="2500">
                <a:highlight>
                  <a:schemeClr val="dk1"/>
                </a:highlight>
              </a:rPr>
              <a:t>Tema 2: </a:t>
            </a:r>
            <a:r>
              <a:rPr lang="es-MX" sz="2500">
                <a:solidFill>
                  <a:srgbClr val="FF0000"/>
                </a:solidFill>
                <a:highlight>
                  <a:schemeClr val="dk1"/>
                </a:highlight>
              </a:rPr>
              <a:t>Primero</a:t>
            </a:r>
            <a:r>
              <a:rPr lang="es-MX" sz="2500">
                <a:highlight>
                  <a:schemeClr val="dk1"/>
                </a:highlight>
              </a:rPr>
              <a:t> creamos pruebas para el componente  </a:t>
            </a:r>
            <a:r>
              <a:rPr b="0" lang="es-MX" sz="230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textdavinci003</a:t>
            </a:r>
            <a:endParaRPr b="0" sz="230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2600"/>
          </a:p>
        </p:txBody>
      </p:sp>
      <p:pic>
        <p:nvPicPr>
          <p:cNvPr descr="Picture 3" id="385" name="Google Shape;385;g215dbba4da6_0_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5820"/>
            <a:ext cx="3799501" cy="212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g215dbba4da6_0_158"/>
          <p:cNvSpPr txBox="1"/>
          <p:nvPr/>
        </p:nvSpPr>
        <p:spPr>
          <a:xfrm>
            <a:off x="368725" y="2943775"/>
            <a:ext cx="111351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400" u="sng">
                <a:solidFill>
                  <a:schemeClr val="hlink"/>
                </a:solidFill>
                <a:hlinkClick r:id="rId4"/>
              </a:rPr>
              <a:t>https://github.com/adsoftsito/openai/blob/integration-test/src/app/textdavinci003/textdavinci003.component.spec.ts</a:t>
            </a:r>
            <a:endParaRPr sz="3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15dbba4da6_0_165"/>
          <p:cNvSpPr txBox="1"/>
          <p:nvPr>
            <p:ph idx="1" type="body"/>
          </p:nvPr>
        </p:nvSpPr>
        <p:spPr>
          <a:xfrm>
            <a:off x="1243975" y="2894850"/>
            <a:ext cx="106320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300"/>
              <a:t>Si ejecutamos :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000">
                <a:solidFill>
                  <a:srgbClr val="0A306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npm test -- --no-watch --no-progress --browsers=ChromeHeadlessCI</a:t>
            </a:r>
            <a:endParaRPr b="1" sz="3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300"/>
              <a:t>Algunas de  las pruebas </a:t>
            </a:r>
            <a:r>
              <a:rPr b="1" lang="es-MX" sz="2300">
                <a:solidFill>
                  <a:srgbClr val="FF0000"/>
                </a:solidFill>
              </a:rPr>
              <a:t>fallaran</a:t>
            </a:r>
            <a:r>
              <a:rPr lang="es-MX" sz="2300"/>
              <a:t>, debido a :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s-MX" sz="2300"/>
              <a:t>Aunque el codigo de textdavinci003.component.ts ya existe, el codigo html o css requiere algunos ajustes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  <p:sp>
        <p:nvSpPr>
          <p:cNvPr id="392" name="Google Shape;392;g215dbba4da6_0_165"/>
          <p:cNvSpPr txBox="1"/>
          <p:nvPr>
            <p:ph type="title"/>
          </p:nvPr>
        </p:nvSpPr>
        <p:spPr>
          <a:xfrm>
            <a:off x="2841284" y="227633"/>
            <a:ext cx="93507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MX" sz="2600"/>
              <a:t>Tema 2: Hacemos que </a:t>
            </a:r>
            <a:r>
              <a:rPr lang="es-MX" sz="2600">
                <a:solidFill>
                  <a:srgbClr val="FF0000"/>
                </a:solidFill>
              </a:rPr>
              <a:t>fallen</a:t>
            </a:r>
            <a:r>
              <a:rPr lang="es-MX" sz="2600"/>
              <a:t> las pruebas de integration-test</a:t>
            </a:r>
            <a:endParaRPr sz="2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 txBox="1"/>
          <p:nvPr>
            <p:ph type="title"/>
          </p:nvPr>
        </p:nvSpPr>
        <p:spPr>
          <a:xfrm>
            <a:off x="2841284" y="227633"/>
            <a:ext cx="9350716" cy="6586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MX" sz="2600"/>
              <a:t>Tema 2: CI - pruebas unitarias</a:t>
            </a:r>
            <a:endParaRPr sz="2880"/>
          </a:p>
        </p:txBody>
      </p:sp>
      <p:pic>
        <p:nvPicPr>
          <p:cNvPr descr="Picture 3" id="127" name="Google Shape;127;p28"/>
          <p:cNvPicPr preferRelativeResize="0"/>
          <p:nvPr/>
        </p:nvPicPr>
        <p:blipFill rotWithShape="1">
          <a:blip r:embed="rId3">
            <a:alphaModFix/>
          </a:blip>
          <a:srcRect b="0" l="0" r="75702" t="61322"/>
          <a:stretch/>
        </p:blipFill>
        <p:spPr>
          <a:xfrm>
            <a:off x="0" y="4202321"/>
            <a:ext cx="2962301" cy="264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8"/>
          <p:cNvSpPr txBox="1"/>
          <p:nvPr>
            <p:ph idx="1" type="body"/>
          </p:nvPr>
        </p:nvSpPr>
        <p:spPr>
          <a:xfrm>
            <a:off x="1103050" y="1478100"/>
            <a:ext cx="10855200" cy="50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980"/>
              <a:buNone/>
            </a:pPr>
            <a:r>
              <a:rPr lang="es-MX" sz="2800"/>
              <a:t>En esta sección c</a:t>
            </a:r>
            <a:r>
              <a:rPr lang="es-MX" sz="3000">
                <a:solidFill>
                  <a:srgbClr val="002060"/>
                </a:solidFill>
              </a:rPr>
              <a:t>rearemos 2 issues para realizar pruebas unitarias</a:t>
            </a:r>
            <a:endParaRPr sz="3000">
              <a:solidFill>
                <a:srgbClr val="00206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980"/>
              <a:buNone/>
            </a:pPr>
            <a:r>
              <a:rPr b="1" lang="es-MX" sz="3000">
                <a:solidFill>
                  <a:srgbClr val="002060"/>
                </a:solidFill>
              </a:rPr>
              <a:t>Las pruebas unitarias permiten probar bloques de codigo que realizan calculos precisos en una clase y que funcionan de forma independiente sin interaccion con componentes graficos o APIs</a:t>
            </a:r>
            <a:endParaRPr b="1" sz="3000">
              <a:solidFill>
                <a:srgbClr val="00206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15dbba4da6_0_170"/>
          <p:cNvSpPr txBox="1"/>
          <p:nvPr>
            <p:ph idx="1" type="body"/>
          </p:nvPr>
        </p:nvSpPr>
        <p:spPr>
          <a:xfrm>
            <a:off x="780000" y="1430175"/>
            <a:ext cx="106320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  <a:p>
            <a:pPr indent="-36703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80"/>
              <a:buChar char="•"/>
            </a:pPr>
            <a:r>
              <a:rPr lang="es-MX" sz="2300"/>
              <a:t>Habilitar la prueba y hacer que pase.</a:t>
            </a:r>
            <a:endParaRPr sz="24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  <p:sp>
        <p:nvSpPr>
          <p:cNvPr id="398" name="Google Shape;398;g215dbba4da6_0_170"/>
          <p:cNvSpPr txBox="1"/>
          <p:nvPr>
            <p:ph type="title"/>
          </p:nvPr>
        </p:nvSpPr>
        <p:spPr>
          <a:xfrm>
            <a:off x="2841284" y="227633"/>
            <a:ext cx="93507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MX" sz="2600"/>
              <a:t>Tema 2:  Reto 1</a:t>
            </a:r>
            <a:endParaRPr sz="2900"/>
          </a:p>
        </p:txBody>
      </p:sp>
      <p:pic>
        <p:nvPicPr>
          <p:cNvPr descr="Picture 3" id="399" name="Google Shape;399;g215dbba4da6_0_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5820"/>
            <a:ext cx="3799501" cy="212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g215dbba4da6_0_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241075"/>
            <a:ext cx="12191999" cy="460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1700b2daa2_0_6"/>
          <p:cNvSpPr txBox="1"/>
          <p:nvPr>
            <p:ph idx="1" type="body"/>
          </p:nvPr>
        </p:nvSpPr>
        <p:spPr>
          <a:xfrm>
            <a:off x="780000" y="1430175"/>
            <a:ext cx="106320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  <a:p>
            <a:pPr indent="-36703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80"/>
              <a:buChar char="•"/>
            </a:pPr>
            <a:r>
              <a:rPr lang="es-MX" sz="2300"/>
              <a:t>Habilitar la prueba, y hacer que pase.</a:t>
            </a:r>
            <a:endParaRPr sz="24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  <p:sp>
        <p:nvSpPr>
          <p:cNvPr id="406" name="Google Shape;406;g21700b2daa2_0_6"/>
          <p:cNvSpPr txBox="1"/>
          <p:nvPr>
            <p:ph type="title"/>
          </p:nvPr>
        </p:nvSpPr>
        <p:spPr>
          <a:xfrm>
            <a:off x="2841284" y="227633"/>
            <a:ext cx="93507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MX" sz="2600"/>
              <a:t>Tema 2:  Reto 2</a:t>
            </a:r>
            <a:endParaRPr sz="2900"/>
          </a:p>
        </p:txBody>
      </p:sp>
      <p:pic>
        <p:nvPicPr>
          <p:cNvPr descr="Picture 3" id="407" name="Google Shape;407;g21700b2daa2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5820"/>
            <a:ext cx="3799501" cy="212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21700b2daa2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500" y="1936275"/>
            <a:ext cx="12192000" cy="484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1700b2daa2_0_12"/>
          <p:cNvSpPr txBox="1"/>
          <p:nvPr>
            <p:ph idx="1" type="body"/>
          </p:nvPr>
        </p:nvSpPr>
        <p:spPr>
          <a:xfrm>
            <a:off x="780000" y="1430175"/>
            <a:ext cx="106320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  <a:p>
            <a:pPr indent="-36703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80"/>
              <a:buChar char="•"/>
            </a:pPr>
            <a:r>
              <a:rPr lang="es-MX" sz="2300"/>
              <a:t>Habilitar la siguiente prueba y hacer que pase.</a:t>
            </a:r>
            <a:endParaRPr sz="24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  <p:sp>
        <p:nvSpPr>
          <p:cNvPr id="414" name="Google Shape;414;g21700b2daa2_0_12"/>
          <p:cNvSpPr txBox="1"/>
          <p:nvPr>
            <p:ph type="title"/>
          </p:nvPr>
        </p:nvSpPr>
        <p:spPr>
          <a:xfrm>
            <a:off x="2841284" y="227633"/>
            <a:ext cx="93507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MX" sz="2600"/>
              <a:t>Tema 2:  Reto 3</a:t>
            </a:r>
            <a:endParaRPr sz="2900"/>
          </a:p>
        </p:txBody>
      </p:sp>
      <p:pic>
        <p:nvPicPr>
          <p:cNvPr descr="Picture 3" id="415" name="Google Shape;415;g21700b2daa2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5820"/>
            <a:ext cx="3799501" cy="212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g21700b2daa2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500" y="2012475"/>
            <a:ext cx="12113624" cy="483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1700b2daa2_0_18"/>
          <p:cNvSpPr txBox="1"/>
          <p:nvPr>
            <p:ph idx="1" type="body"/>
          </p:nvPr>
        </p:nvSpPr>
        <p:spPr>
          <a:xfrm>
            <a:off x="780000" y="1430175"/>
            <a:ext cx="106320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  <a:p>
            <a:pPr indent="-36703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80"/>
              <a:buChar char="•"/>
            </a:pPr>
            <a:r>
              <a:rPr lang="es-MX" sz="2300"/>
              <a:t>Habilitar la siguiente  prueba, y hacer que pase.</a:t>
            </a:r>
            <a:endParaRPr sz="24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  <p:sp>
        <p:nvSpPr>
          <p:cNvPr id="422" name="Google Shape;422;g21700b2daa2_0_18"/>
          <p:cNvSpPr txBox="1"/>
          <p:nvPr>
            <p:ph type="title"/>
          </p:nvPr>
        </p:nvSpPr>
        <p:spPr>
          <a:xfrm>
            <a:off x="2841284" y="227633"/>
            <a:ext cx="93507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MX" sz="2600"/>
              <a:t>Tema 2:  Reto 4</a:t>
            </a:r>
            <a:endParaRPr sz="2900"/>
          </a:p>
        </p:txBody>
      </p:sp>
      <p:pic>
        <p:nvPicPr>
          <p:cNvPr descr="Picture 3" id="423" name="Google Shape;423;g21700b2daa2_0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5820"/>
            <a:ext cx="3799501" cy="212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g21700b2daa2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038350"/>
            <a:ext cx="12191999" cy="48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15dbba4da6_0_177"/>
          <p:cNvSpPr txBox="1"/>
          <p:nvPr>
            <p:ph idx="1" type="body"/>
          </p:nvPr>
        </p:nvSpPr>
        <p:spPr>
          <a:xfrm>
            <a:off x="1243975" y="2894850"/>
            <a:ext cx="106320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300"/>
              <a:t>Si ejecutamos nuevamente: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000">
                <a:solidFill>
                  <a:srgbClr val="0A306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npm test -- --no-watch --no-progress --browsers=ChromeHeadlessCI</a:t>
            </a:r>
            <a:endParaRPr b="1" sz="3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300"/>
              <a:t>Las pruebas unitarias </a:t>
            </a:r>
            <a:r>
              <a:rPr b="1" lang="es-MX" sz="2300">
                <a:solidFill>
                  <a:schemeClr val="accent6"/>
                </a:solidFill>
              </a:rPr>
              <a:t>pasaran</a:t>
            </a:r>
            <a:endParaRPr b="1" sz="23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  <p:sp>
        <p:nvSpPr>
          <p:cNvPr id="430" name="Google Shape;430;g215dbba4da6_0_177"/>
          <p:cNvSpPr txBox="1"/>
          <p:nvPr>
            <p:ph type="title"/>
          </p:nvPr>
        </p:nvSpPr>
        <p:spPr>
          <a:xfrm>
            <a:off x="2841284" y="227633"/>
            <a:ext cx="93507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MX" sz="2600"/>
              <a:t>Tema 2: Hacemos que </a:t>
            </a:r>
            <a:r>
              <a:rPr lang="es-MX" sz="2600">
                <a:solidFill>
                  <a:schemeClr val="accent6"/>
                </a:solidFill>
              </a:rPr>
              <a:t>pasen</a:t>
            </a:r>
            <a:r>
              <a:rPr lang="es-MX" sz="2600"/>
              <a:t> las pruebas  de integration-test</a:t>
            </a:r>
            <a:endParaRPr sz="29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15dbba4da6_0_182"/>
          <p:cNvSpPr txBox="1"/>
          <p:nvPr>
            <p:ph idx="1" type="body"/>
          </p:nvPr>
        </p:nvSpPr>
        <p:spPr>
          <a:xfrm>
            <a:off x="1243975" y="3911500"/>
            <a:ext cx="106320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100"/>
              <a:t>En caso que sea necesario hacer mejoras al codigo existente, sin que se rompan las pruebas</a:t>
            </a:r>
            <a:endParaRPr sz="3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800"/>
              <a:t>NOTA: este branch aun no debe subirse a github, ya que disparara el WF y no pasara debido a que no podemos subir el key de openai de forma segura ( por el momento )</a:t>
            </a:r>
            <a:endParaRPr b="1"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A306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A306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  <p:sp>
        <p:nvSpPr>
          <p:cNvPr id="436" name="Google Shape;436;g215dbba4da6_0_182"/>
          <p:cNvSpPr txBox="1"/>
          <p:nvPr>
            <p:ph type="title"/>
          </p:nvPr>
        </p:nvSpPr>
        <p:spPr>
          <a:xfrm>
            <a:off x="2841284" y="227633"/>
            <a:ext cx="93507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MX" sz="2600"/>
              <a:t>Tema 2: Refactoring</a:t>
            </a:r>
            <a:endParaRPr sz="29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Google Shape;441;g215dbba4da6_0_117"/>
          <p:cNvGrpSpPr/>
          <p:nvPr/>
        </p:nvGrpSpPr>
        <p:grpSpPr>
          <a:xfrm>
            <a:off x="1299246" y="2146563"/>
            <a:ext cx="9751052" cy="4094186"/>
            <a:chOff x="710313" y="2160812"/>
            <a:chExt cx="9751052" cy="4094186"/>
          </a:xfrm>
        </p:grpSpPr>
        <p:sp>
          <p:nvSpPr>
            <p:cNvPr id="442" name="Google Shape;442;g215dbba4da6_0_117"/>
            <p:cNvSpPr/>
            <p:nvPr/>
          </p:nvSpPr>
          <p:spPr>
            <a:xfrm>
              <a:off x="1144265" y="2187544"/>
              <a:ext cx="9317100" cy="8631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g215dbba4da6_0_117"/>
            <p:cNvSpPr/>
            <p:nvPr/>
          </p:nvSpPr>
          <p:spPr>
            <a:xfrm>
              <a:off x="710313" y="2160812"/>
              <a:ext cx="890700" cy="890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784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g215dbba4da6_0_117"/>
            <p:cNvSpPr/>
            <p:nvPr/>
          </p:nvSpPr>
          <p:spPr>
            <a:xfrm>
              <a:off x="1144265" y="3265005"/>
              <a:ext cx="9317100" cy="8631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g215dbba4da6_0_117"/>
            <p:cNvSpPr/>
            <p:nvPr/>
          </p:nvSpPr>
          <p:spPr>
            <a:xfrm>
              <a:off x="710313" y="3238861"/>
              <a:ext cx="890700" cy="890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784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g215dbba4da6_0_117"/>
            <p:cNvSpPr/>
            <p:nvPr/>
          </p:nvSpPr>
          <p:spPr>
            <a:xfrm>
              <a:off x="1144265" y="4346257"/>
              <a:ext cx="9317100" cy="8631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g215dbba4da6_0_117"/>
            <p:cNvSpPr/>
            <p:nvPr/>
          </p:nvSpPr>
          <p:spPr>
            <a:xfrm>
              <a:off x="710313" y="4307758"/>
              <a:ext cx="890700" cy="890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784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g215dbba4da6_0_117"/>
            <p:cNvSpPr/>
            <p:nvPr/>
          </p:nvSpPr>
          <p:spPr>
            <a:xfrm>
              <a:off x="1144265" y="5378549"/>
              <a:ext cx="9317100" cy="862200"/>
            </a:xfrm>
            <a:prstGeom prst="rect">
              <a:avLst/>
            </a:prstGeom>
            <a:solidFill>
              <a:srgbClr val="4733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g215dbba4da6_0_117"/>
            <p:cNvSpPr/>
            <p:nvPr/>
          </p:nvSpPr>
          <p:spPr>
            <a:xfrm>
              <a:off x="710313" y="5364298"/>
              <a:ext cx="890700" cy="890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90500" algn="ctr" dir="2700000" dist="228600">
                <a:srgbClr val="000000">
                  <a:alpha val="2784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" name="Google Shape;450;g215dbba4da6_0_117"/>
          <p:cNvSpPr txBox="1"/>
          <p:nvPr>
            <p:ph type="title"/>
          </p:nvPr>
        </p:nvSpPr>
        <p:spPr>
          <a:xfrm>
            <a:off x="2841284" y="227633"/>
            <a:ext cx="80712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s-MX"/>
              <a:t>Panorámica de la sesión</a:t>
            </a:r>
            <a:endParaRPr/>
          </a:p>
        </p:txBody>
      </p:sp>
      <p:sp>
        <p:nvSpPr>
          <p:cNvPr id="451" name="Google Shape;451;g215dbba4da6_0_117"/>
          <p:cNvSpPr txBox="1"/>
          <p:nvPr/>
        </p:nvSpPr>
        <p:spPr>
          <a:xfrm>
            <a:off x="1888179" y="2248184"/>
            <a:ext cx="84801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65525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BFBFB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g215dbba4da6_0_117"/>
          <p:cNvSpPr txBox="1"/>
          <p:nvPr/>
        </p:nvSpPr>
        <p:spPr>
          <a:xfrm>
            <a:off x="1888179" y="3325645"/>
            <a:ext cx="84801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65525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s-MX" sz="2000" u="none" cap="none" strike="noStrik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Tema 2: </a:t>
            </a:r>
            <a:endParaRPr b="1" i="0" sz="2000" u="none" cap="none" strike="noStrike">
              <a:solidFill>
                <a:schemeClr val="accent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3" name="Google Shape;453;g215dbba4da6_0_117"/>
          <p:cNvSpPr txBox="1"/>
          <p:nvPr/>
        </p:nvSpPr>
        <p:spPr>
          <a:xfrm>
            <a:off x="1888179" y="4406897"/>
            <a:ext cx="84801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65525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accent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4" name="Google Shape;454;g215dbba4da6_0_117"/>
          <p:cNvSpPr txBox="1"/>
          <p:nvPr/>
        </p:nvSpPr>
        <p:spPr>
          <a:xfrm>
            <a:off x="1888179" y="5439109"/>
            <a:ext cx="84801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65525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MX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Cierre de sesión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5" name="Google Shape;455;g215dbba4da6_0_117"/>
          <p:cNvGrpSpPr/>
          <p:nvPr/>
        </p:nvGrpSpPr>
        <p:grpSpPr>
          <a:xfrm>
            <a:off x="245793" y="1343843"/>
            <a:ext cx="2035718" cy="516141"/>
            <a:chOff x="238892" y="1390396"/>
            <a:chExt cx="2980553" cy="755697"/>
          </a:xfrm>
        </p:grpSpPr>
        <p:grpSp>
          <p:nvGrpSpPr>
            <p:cNvPr id="456" name="Google Shape;456;g215dbba4da6_0_117"/>
            <p:cNvGrpSpPr/>
            <p:nvPr/>
          </p:nvGrpSpPr>
          <p:grpSpPr>
            <a:xfrm>
              <a:off x="238892" y="1390396"/>
              <a:ext cx="755697" cy="755697"/>
              <a:chOff x="4514381" y="5355965"/>
              <a:chExt cx="1217100" cy="1217100"/>
            </a:xfrm>
          </p:grpSpPr>
          <p:sp>
            <p:nvSpPr>
              <p:cNvPr id="457" name="Google Shape;457;g215dbba4da6_0_117"/>
              <p:cNvSpPr/>
              <p:nvPr/>
            </p:nvSpPr>
            <p:spPr>
              <a:xfrm>
                <a:off x="4514381" y="5355965"/>
                <a:ext cx="1217100" cy="1217100"/>
              </a:xfrm>
              <a:prstGeom prst="ellipse">
                <a:avLst/>
              </a:prstGeom>
              <a:gradFill>
                <a:gsLst>
                  <a:gs pos="0">
                    <a:srgbClr val="004E61"/>
                  </a:gs>
                  <a:gs pos="50000">
                    <a:srgbClr val="00718D"/>
                  </a:gs>
                  <a:gs pos="100000">
                    <a:srgbClr val="0088AA"/>
                  </a:gs>
                </a:gsLst>
                <a:lin ang="2700006" scaled="0"/>
              </a:gradFill>
              <a:ln>
                <a:noFill/>
              </a:ln>
              <a:effectLst>
                <a:outerShdw blurRad="190500" algn="ctr" dir="2700000" dist="228600">
                  <a:srgbClr val="000000">
                    <a:alpha val="2784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58" name="Google Shape;458;g215dbba4da6_0_117"/>
              <p:cNvSpPr/>
              <p:nvPr/>
            </p:nvSpPr>
            <p:spPr>
              <a:xfrm>
                <a:off x="4665715" y="5508436"/>
                <a:ext cx="914400" cy="914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317500" sx="102000" rotWithShape="0" algn="ctr" dist="12700" sy="102000">
                  <a:srgbClr val="000000">
                    <a:alpha val="6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i="0" lang="es-MX" sz="1600" u="none" cap="none" strike="noStrike">
                    <a:solidFill>
                      <a:srgbClr val="F2F2F2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1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59" name="Google Shape;459;g215dbba4da6_0_117"/>
            <p:cNvSpPr txBox="1"/>
            <p:nvPr/>
          </p:nvSpPr>
          <p:spPr>
            <a:xfrm>
              <a:off x="1210045" y="1445200"/>
              <a:ext cx="2009400" cy="63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s-MX" sz="11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Sesión Síncrona 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-MX" sz="1100" u="none" cap="none" strike="noStrike">
                  <a:solidFill>
                    <a:srgbClr val="03819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Aprender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0" name="Google Shape;460;g215dbba4da6_0_117"/>
          <p:cNvSpPr/>
          <p:nvPr/>
        </p:nvSpPr>
        <p:spPr>
          <a:xfrm>
            <a:off x="149086" y="1323511"/>
            <a:ext cx="2193900" cy="557100"/>
          </a:xfrm>
          <a:prstGeom prst="rect">
            <a:avLst/>
          </a:prstGeom>
          <a:noFill/>
          <a:ln cap="flat" cmpd="sng" w="19050">
            <a:solidFill>
              <a:srgbClr val="F2F2F2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Picture 3" id="461" name="Google Shape;461;g215dbba4da6_0_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439094"/>
            <a:ext cx="2509224" cy="140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5"/>
          <p:cNvSpPr txBox="1"/>
          <p:nvPr>
            <p:ph type="title"/>
          </p:nvPr>
        </p:nvSpPr>
        <p:spPr>
          <a:xfrm>
            <a:off x="6315964" y="1255776"/>
            <a:ext cx="5035295" cy="2130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entury Gothic"/>
              <a:buNone/>
            </a:pPr>
            <a:r>
              <a:rPr lang="es-MX"/>
              <a:t>Cierre de la sesión</a:t>
            </a:r>
            <a:endParaRPr/>
          </a:p>
        </p:txBody>
      </p:sp>
      <p:pic>
        <p:nvPicPr>
          <p:cNvPr descr="Picture 3" id="467" name="Google Shape;46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403"/>
            <a:ext cx="12192000" cy="6834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07f26920ef_0_16"/>
          <p:cNvSpPr txBox="1"/>
          <p:nvPr>
            <p:ph idx="1" type="body"/>
          </p:nvPr>
        </p:nvSpPr>
        <p:spPr>
          <a:xfrm>
            <a:off x="379325" y="1368725"/>
            <a:ext cx="111705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s-MX" sz="3000">
                <a:solidFill>
                  <a:srgbClr val="002060"/>
                </a:solidFill>
              </a:rPr>
              <a:t>Agregar</a:t>
            </a:r>
            <a:r>
              <a:rPr lang="es-MX" sz="3000">
                <a:solidFill>
                  <a:srgbClr val="002060"/>
                </a:solidFill>
              </a:rPr>
              <a:t> a un colaborador, ir a </a:t>
            </a:r>
            <a:r>
              <a:rPr b="1" lang="es-MX" sz="3000">
                <a:solidFill>
                  <a:srgbClr val="002060"/>
                </a:solidFill>
              </a:rPr>
              <a:t>Settings -&gt; Collaborators -&gt; Add people</a:t>
            </a:r>
            <a:endParaRPr b="1" sz="3000">
              <a:solidFill>
                <a:srgbClr val="002060"/>
              </a:solidFill>
            </a:endParaRPr>
          </a:p>
        </p:txBody>
      </p:sp>
      <p:sp>
        <p:nvSpPr>
          <p:cNvPr id="134" name="Google Shape;134;g207f26920ef_0_16"/>
          <p:cNvSpPr txBox="1"/>
          <p:nvPr>
            <p:ph type="title"/>
          </p:nvPr>
        </p:nvSpPr>
        <p:spPr>
          <a:xfrm>
            <a:off x="2841274" y="227625"/>
            <a:ext cx="92322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MX" sz="2600"/>
              <a:t>Tema 2: CI - pruebas unitarias</a:t>
            </a:r>
            <a:endParaRPr sz="2800"/>
          </a:p>
        </p:txBody>
      </p:sp>
      <p:pic>
        <p:nvPicPr>
          <p:cNvPr id="135" name="Google Shape;135;g207f26920ef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5125" y="2516875"/>
            <a:ext cx="10591500" cy="434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07f26920ef_0_23"/>
          <p:cNvSpPr txBox="1"/>
          <p:nvPr>
            <p:ph idx="1" type="body"/>
          </p:nvPr>
        </p:nvSpPr>
        <p:spPr>
          <a:xfrm>
            <a:off x="379325" y="1368725"/>
            <a:ext cx="111705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s-MX" sz="3000">
                <a:solidFill>
                  <a:srgbClr val="002060"/>
                </a:solidFill>
              </a:rPr>
              <a:t>C</a:t>
            </a:r>
            <a:r>
              <a:rPr lang="es-MX" sz="3000">
                <a:solidFill>
                  <a:srgbClr val="002060"/>
                </a:solidFill>
              </a:rPr>
              <a:t>rear un Tablero Kanban para administrar las tareas, ir a </a:t>
            </a:r>
            <a:r>
              <a:rPr b="1" lang="es-MX" sz="3000">
                <a:solidFill>
                  <a:srgbClr val="002060"/>
                </a:solidFill>
              </a:rPr>
              <a:t>Projects -&gt; Link a project -&gt; New project</a:t>
            </a:r>
            <a:endParaRPr b="1" sz="3000">
              <a:solidFill>
                <a:srgbClr val="002060"/>
              </a:solidFill>
            </a:endParaRPr>
          </a:p>
        </p:txBody>
      </p:sp>
      <p:sp>
        <p:nvSpPr>
          <p:cNvPr id="141" name="Google Shape;141;g207f26920ef_0_23"/>
          <p:cNvSpPr txBox="1"/>
          <p:nvPr>
            <p:ph type="title"/>
          </p:nvPr>
        </p:nvSpPr>
        <p:spPr>
          <a:xfrm>
            <a:off x="2841274" y="227625"/>
            <a:ext cx="92322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MX" sz="2600"/>
              <a:t>Tema 2: CI -pruebas unitarias</a:t>
            </a:r>
            <a:endParaRPr sz="2800"/>
          </a:p>
        </p:txBody>
      </p:sp>
      <p:pic>
        <p:nvPicPr>
          <p:cNvPr id="142" name="Google Shape;142;g207f26920ef_0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2290325"/>
            <a:ext cx="10302550" cy="441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07f26920ef_0_30"/>
          <p:cNvSpPr txBox="1"/>
          <p:nvPr>
            <p:ph idx="1" type="body"/>
          </p:nvPr>
        </p:nvSpPr>
        <p:spPr>
          <a:xfrm>
            <a:off x="379325" y="1368725"/>
            <a:ext cx="111705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2060"/>
              </a:buClr>
              <a:buSzPts val="3000"/>
              <a:buChar char="•"/>
            </a:pPr>
            <a:r>
              <a:rPr lang="es-MX" sz="3000">
                <a:solidFill>
                  <a:srgbClr val="002060"/>
                </a:solidFill>
              </a:rPr>
              <a:t>Seleccionar </a:t>
            </a:r>
            <a:r>
              <a:rPr b="1" lang="es-MX" sz="3000">
                <a:solidFill>
                  <a:srgbClr val="002060"/>
                </a:solidFill>
              </a:rPr>
              <a:t>Board</a:t>
            </a:r>
            <a:r>
              <a:rPr lang="es-MX" sz="3000">
                <a:solidFill>
                  <a:srgbClr val="002060"/>
                </a:solidFill>
              </a:rPr>
              <a:t> y asignar un nombre al proyecto.</a:t>
            </a:r>
            <a:endParaRPr b="1" sz="3000">
              <a:solidFill>
                <a:srgbClr val="002060"/>
              </a:solidFill>
            </a:endParaRPr>
          </a:p>
        </p:txBody>
      </p:sp>
      <p:sp>
        <p:nvSpPr>
          <p:cNvPr id="148" name="Google Shape;148;g207f26920ef_0_30"/>
          <p:cNvSpPr txBox="1"/>
          <p:nvPr>
            <p:ph type="title"/>
          </p:nvPr>
        </p:nvSpPr>
        <p:spPr>
          <a:xfrm>
            <a:off x="2841274" y="227625"/>
            <a:ext cx="92322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MX" sz="2600"/>
              <a:t>Tema 2: Creación  Dashboard</a:t>
            </a:r>
            <a:endParaRPr sz="2800"/>
          </a:p>
        </p:txBody>
      </p:sp>
      <p:pic>
        <p:nvPicPr>
          <p:cNvPr id="149" name="Google Shape;149;g207f26920ef_0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290325"/>
            <a:ext cx="11170501" cy="441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07f26920ef_0_37"/>
          <p:cNvSpPr txBox="1"/>
          <p:nvPr>
            <p:ph idx="1" type="body"/>
          </p:nvPr>
        </p:nvSpPr>
        <p:spPr>
          <a:xfrm>
            <a:off x="379325" y="1368725"/>
            <a:ext cx="111705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80000"/>
              </a:lnSpc>
              <a:spcBef>
                <a:spcPts val="3000"/>
              </a:spcBef>
              <a:spcAft>
                <a:spcPts val="0"/>
              </a:spcAft>
              <a:buClr>
                <a:srgbClr val="002060"/>
              </a:buClr>
              <a:buSzPts val="1900"/>
              <a:buChar char="•"/>
            </a:pPr>
            <a:r>
              <a:rPr lang="es-MX" sz="1900">
                <a:solidFill>
                  <a:srgbClr val="002060"/>
                </a:solidFill>
              </a:rPr>
              <a:t>Se visualizara nuestro tablero con las 3 columnas basicas</a:t>
            </a:r>
            <a:endParaRPr sz="1900">
              <a:solidFill>
                <a:srgbClr val="002060"/>
              </a:solidFill>
            </a:endParaRPr>
          </a:p>
          <a:p>
            <a:pPr indent="-400050" lvl="0" marL="457200" rtl="0" algn="l">
              <a:lnSpc>
                <a:spcPct val="80000"/>
              </a:lnSpc>
              <a:spcBef>
                <a:spcPts val="3000"/>
              </a:spcBef>
              <a:spcAft>
                <a:spcPts val="0"/>
              </a:spcAft>
              <a:buClr>
                <a:srgbClr val="002060"/>
              </a:buClr>
              <a:buSzPts val="2100"/>
              <a:buChar char="•"/>
            </a:pPr>
            <a:r>
              <a:rPr b="1" lang="es-MX" sz="2100">
                <a:solidFill>
                  <a:srgbClr val="002060"/>
                </a:solidFill>
              </a:rPr>
              <a:t>NOTA: Podemas agregar mas vistas como:  tipo excel o Gantt</a:t>
            </a:r>
            <a:endParaRPr b="1" sz="2100">
              <a:solidFill>
                <a:srgbClr val="002060"/>
              </a:solidFill>
            </a:endParaRPr>
          </a:p>
        </p:txBody>
      </p:sp>
      <p:sp>
        <p:nvSpPr>
          <p:cNvPr id="155" name="Google Shape;155;g207f26920ef_0_37"/>
          <p:cNvSpPr txBox="1"/>
          <p:nvPr>
            <p:ph type="title"/>
          </p:nvPr>
        </p:nvSpPr>
        <p:spPr>
          <a:xfrm>
            <a:off x="2841274" y="227625"/>
            <a:ext cx="92322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MX" sz="2600"/>
              <a:t>Tema 2: Creación  Dashboard</a:t>
            </a:r>
            <a:endParaRPr sz="2800"/>
          </a:p>
        </p:txBody>
      </p:sp>
      <p:pic>
        <p:nvPicPr>
          <p:cNvPr id="156" name="Google Shape;156;g207f26920ef_0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290325"/>
            <a:ext cx="11496099" cy="441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07f26920ef_0_9"/>
          <p:cNvSpPr txBox="1"/>
          <p:nvPr>
            <p:ph type="title"/>
          </p:nvPr>
        </p:nvSpPr>
        <p:spPr>
          <a:xfrm>
            <a:off x="2841284" y="227633"/>
            <a:ext cx="93507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MX" sz="2600"/>
              <a:t>Tema 2: Creación Issues para Sprint</a:t>
            </a:r>
            <a:endParaRPr sz="2880"/>
          </a:p>
        </p:txBody>
      </p:sp>
      <p:pic>
        <p:nvPicPr>
          <p:cNvPr descr="Picture 3" id="162" name="Google Shape;162;g207f26920ef_0_9"/>
          <p:cNvPicPr preferRelativeResize="0"/>
          <p:nvPr/>
        </p:nvPicPr>
        <p:blipFill rotWithShape="1">
          <a:blip r:embed="rId3">
            <a:alphaModFix/>
          </a:blip>
          <a:srcRect b="0" l="0" r="75702" t="61320"/>
          <a:stretch/>
        </p:blipFill>
        <p:spPr>
          <a:xfrm>
            <a:off x="0" y="4202321"/>
            <a:ext cx="2962301" cy="264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207f26920ef_0_9"/>
          <p:cNvSpPr txBox="1"/>
          <p:nvPr>
            <p:ph idx="1" type="body"/>
          </p:nvPr>
        </p:nvSpPr>
        <p:spPr>
          <a:xfrm>
            <a:off x="947975" y="3033800"/>
            <a:ext cx="10855200" cy="186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2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97041"/>
              <a:buNone/>
            </a:pPr>
            <a:r>
              <a:t/>
            </a:r>
            <a:endParaRPr sz="2400">
              <a:solidFill>
                <a:srgbClr val="002060"/>
              </a:solidFill>
            </a:endParaRPr>
          </a:p>
          <a:p>
            <a:pPr indent="-401454" lvl="2" marL="13716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s-MX" sz="10888">
                <a:solidFill>
                  <a:srgbClr val="002060"/>
                </a:solidFill>
              </a:rPr>
              <a:t>Issues : </a:t>
            </a:r>
            <a:r>
              <a:rPr b="1" lang="es-MX" sz="10888">
                <a:solidFill>
                  <a:srgbClr val="002060"/>
                </a:solidFill>
              </a:rPr>
              <a:t>media</a:t>
            </a:r>
            <a:r>
              <a:rPr lang="es-MX" sz="10888">
                <a:solidFill>
                  <a:srgbClr val="002060"/>
                </a:solidFill>
              </a:rPr>
              <a:t>, desv_standard</a:t>
            </a:r>
            <a:endParaRPr sz="10888">
              <a:solidFill>
                <a:srgbClr val="00206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s-MX" sz="8888">
                <a:solidFill>
                  <a:srgbClr val="002060"/>
                </a:solidFill>
              </a:rPr>
              <a:t>NOTA: Cada issue puede considerarse una tarea especifica que puede desarrollar un ingeniero de forma aislada sin dependencias de otras tareas.</a:t>
            </a:r>
            <a:endParaRPr sz="8888">
              <a:solidFill>
                <a:srgbClr val="00206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s-MX" sz="8888">
                <a:solidFill>
                  <a:srgbClr val="002060"/>
                </a:solidFill>
              </a:rPr>
              <a:t>Regularmente las tareas de historia de usuario pueden convertirse en un issue</a:t>
            </a:r>
            <a:endParaRPr sz="8888">
              <a:solidFill>
                <a:srgbClr val="00206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 sz="7688">
              <a:solidFill>
                <a:srgbClr val="00206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66000"/>
              <a:buNone/>
            </a:pPr>
            <a:r>
              <a:t/>
            </a:r>
            <a:endParaRPr sz="30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2018-03-20T14:13:47Z</dcterms:created>
  <dc:creator>MacBook Air DCH KW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0x010100D5485161679E444E8EC77FDF652C16F3</vt:lpwstr>
  </property>
</Properties>
</file>